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119876" y="1372870"/>
            <a:ext cx="4338955" cy="4335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EC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0259" y="2134870"/>
            <a:ext cx="105740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7114" y="1591246"/>
            <a:ext cx="9629140" cy="3305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hyperlink" Target="https://anilplastics.com/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29.jpg"/><Relationship Id="rId9" Type="http://schemas.openxmlformats.org/officeDocument/2006/relationships/image" Target="../media/image30.jpg"/><Relationship Id="rId10" Type="http://schemas.openxmlformats.org/officeDocument/2006/relationships/image" Target="../media/image31.jpg"/><Relationship Id="rId11" Type="http://schemas.openxmlformats.org/officeDocument/2006/relationships/hyperlink" Target="https://anilplastics.com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hyperlink" Target="https://anilplastics.com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hyperlink" Target="https://anilplastics.com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4.png"/><Relationship Id="rId7" Type="http://schemas.openxmlformats.org/officeDocument/2006/relationships/hyperlink" Target="https://anilplastics.com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0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28.jpg"/><Relationship Id="rId8" Type="http://schemas.openxmlformats.org/officeDocument/2006/relationships/image" Target="../media/image1.jpg"/><Relationship Id="rId9" Type="http://schemas.openxmlformats.org/officeDocument/2006/relationships/image" Target="../media/image2.jpg"/><Relationship Id="rId10" Type="http://schemas.openxmlformats.org/officeDocument/2006/relationships/image" Target="../media/image3.jpg"/><Relationship Id="rId11" Type="http://schemas.openxmlformats.org/officeDocument/2006/relationships/image" Target="../media/image4.png"/><Relationship Id="rId12" Type="http://schemas.openxmlformats.org/officeDocument/2006/relationships/hyperlink" Target="https://anilplastics.com/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1.jpg"/><Relationship Id="rId8" Type="http://schemas.openxmlformats.org/officeDocument/2006/relationships/image" Target="../media/image42.jpg"/><Relationship Id="rId9" Type="http://schemas.openxmlformats.org/officeDocument/2006/relationships/image" Target="../media/image43.jpg"/><Relationship Id="rId10" Type="http://schemas.openxmlformats.org/officeDocument/2006/relationships/image" Target="../media/image1.jpg"/><Relationship Id="rId11" Type="http://schemas.openxmlformats.org/officeDocument/2006/relationships/image" Target="../media/image2.jpg"/><Relationship Id="rId12" Type="http://schemas.openxmlformats.org/officeDocument/2006/relationships/image" Target="../media/image3.jpg"/><Relationship Id="rId13" Type="http://schemas.openxmlformats.org/officeDocument/2006/relationships/image" Target="../media/image4.png"/><Relationship Id="rId14" Type="http://schemas.openxmlformats.org/officeDocument/2006/relationships/hyperlink" Target="https://anilplastics.com/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44.jpg"/><Relationship Id="rId7" Type="http://schemas.openxmlformats.org/officeDocument/2006/relationships/image" Target="../media/image45.jpg"/><Relationship Id="rId8" Type="http://schemas.openxmlformats.org/officeDocument/2006/relationships/image" Target="../media/image46.jpg"/><Relationship Id="rId9" Type="http://schemas.openxmlformats.org/officeDocument/2006/relationships/image" Target="../media/image47.jpg"/><Relationship Id="rId10" Type="http://schemas.openxmlformats.org/officeDocument/2006/relationships/image" Target="../media/image48.jpg"/><Relationship Id="rId11" Type="http://schemas.openxmlformats.org/officeDocument/2006/relationships/image" Target="../media/image49.jpg"/><Relationship Id="rId12" Type="http://schemas.openxmlformats.org/officeDocument/2006/relationships/image" Target="../media/image50.jpg"/><Relationship Id="rId13" Type="http://schemas.openxmlformats.org/officeDocument/2006/relationships/image" Target="../media/image5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Relationship Id="rId6" Type="http://schemas.openxmlformats.org/officeDocument/2006/relationships/image" Target="../media/image56.jpg"/><Relationship Id="rId7" Type="http://schemas.openxmlformats.org/officeDocument/2006/relationships/image" Target="../media/image57.jpg"/><Relationship Id="rId8" Type="http://schemas.openxmlformats.org/officeDocument/2006/relationships/image" Target="../media/image58.jpg"/><Relationship Id="rId9" Type="http://schemas.openxmlformats.org/officeDocument/2006/relationships/image" Target="../media/image59.jpg"/><Relationship Id="rId10" Type="http://schemas.openxmlformats.org/officeDocument/2006/relationships/image" Target="../media/image1.jpg"/><Relationship Id="rId11" Type="http://schemas.openxmlformats.org/officeDocument/2006/relationships/image" Target="../media/image2.jpg"/><Relationship Id="rId12" Type="http://schemas.openxmlformats.org/officeDocument/2006/relationships/image" Target="../media/image3.jpg"/><Relationship Id="rId13" Type="http://schemas.openxmlformats.org/officeDocument/2006/relationships/image" Target="../media/image4.png"/><Relationship Id="rId14" Type="http://schemas.openxmlformats.org/officeDocument/2006/relationships/hyperlink" Target="https://anilplastics.com/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63.jpg"/><Relationship Id="rId6" Type="http://schemas.openxmlformats.org/officeDocument/2006/relationships/image" Target="../media/image64.jpg"/><Relationship Id="rId7" Type="http://schemas.openxmlformats.org/officeDocument/2006/relationships/image" Target="../media/image65.jpg"/><Relationship Id="rId8" Type="http://schemas.openxmlformats.org/officeDocument/2006/relationships/image" Target="../media/image66.jpg"/><Relationship Id="rId9" Type="http://schemas.openxmlformats.org/officeDocument/2006/relationships/image" Target="../media/image67.jpg"/><Relationship Id="rId10" Type="http://schemas.openxmlformats.org/officeDocument/2006/relationships/image" Target="../media/image68.jpg"/><Relationship Id="rId11" Type="http://schemas.openxmlformats.org/officeDocument/2006/relationships/image" Target="../media/image1.jpg"/><Relationship Id="rId12" Type="http://schemas.openxmlformats.org/officeDocument/2006/relationships/image" Target="../media/image2.jpg"/><Relationship Id="rId13" Type="http://schemas.openxmlformats.org/officeDocument/2006/relationships/image" Target="../media/image3.jpg"/><Relationship Id="rId14" Type="http://schemas.openxmlformats.org/officeDocument/2006/relationships/image" Target="../media/image4.png"/><Relationship Id="rId15" Type="http://schemas.openxmlformats.org/officeDocument/2006/relationships/hyperlink" Target="https://anilplastics.com/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hyperlink" Target="https://anilplastics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s://anilplastics.com/" TargetMode="Externa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69.jpg"/><Relationship Id="rId4" Type="http://schemas.openxmlformats.org/officeDocument/2006/relationships/image" Target="../media/image70.jpg"/><Relationship Id="rId5" Type="http://schemas.openxmlformats.org/officeDocument/2006/relationships/image" Target="../media/image71.png"/><Relationship Id="rId6" Type="http://schemas.openxmlformats.org/officeDocument/2006/relationships/image" Target="../media/image72.jpg"/><Relationship Id="rId7" Type="http://schemas.openxmlformats.org/officeDocument/2006/relationships/image" Target="../media/image73.jpg"/><Relationship Id="rId8" Type="http://schemas.openxmlformats.org/officeDocument/2006/relationships/image" Target="../media/image3.jpg"/><Relationship Id="rId9" Type="http://schemas.openxmlformats.org/officeDocument/2006/relationships/image" Target="../media/image2.jpg"/><Relationship Id="rId10" Type="http://schemas.openxmlformats.org/officeDocument/2006/relationships/image" Target="../media/image4.png"/><Relationship Id="rId11" Type="http://schemas.openxmlformats.org/officeDocument/2006/relationships/hyperlink" Target="https://anilplastics.com/" TargetMode="Externa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hyperlink" Target="https://anilplastics.com/" TargetMode="Externa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hyperlink" Target="https://anilplastics.com/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hyperlink" Target="https://anilplastics.com/" TargetMode="Externa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7.jpg"/><Relationship Id="rId4" Type="http://schemas.openxmlformats.org/officeDocument/2006/relationships/image" Target="../media/image70.jpg"/><Relationship Id="rId5" Type="http://schemas.openxmlformats.org/officeDocument/2006/relationships/image" Target="../media/image78.jpg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png"/><Relationship Id="rId10" Type="http://schemas.openxmlformats.org/officeDocument/2006/relationships/hyperlink" Target="https://anilplastics.com/" TargetMode="Externa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79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hyperlink" Target="https://anilplastics.com/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jpg"/><Relationship Id="rId3" Type="http://schemas.openxmlformats.org/officeDocument/2006/relationships/image" Target="../media/image81.jpg"/><Relationship Id="rId4" Type="http://schemas.openxmlformats.org/officeDocument/2006/relationships/image" Target="../media/image69.jpg"/><Relationship Id="rId5" Type="http://schemas.openxmlformats.org/officeDocument/2006/relationships/image" Target="../media/image82.jpg"/><Relationship Id="rId6" Type="http://schemas.openxmlformats.org/officeDocument/2006/relationships/image" Target="../media/image83.jpg"/><Relationship Id="rId7" Type="http://schemas.openxmlformats.org/officeDocument/2006/relationships/image" Target="../media/image84.jpg"/><Relationship Id="rId8" Type="http://schemas.openxmlformats.org/officeDocument/2006/relationships/image" Target="../media/image1.jpg"/><Relationship Id="rId9" Type="http://schemas.openxmlformats.org/officeDocument/2006/relationships/image" Target="../media/image2.jpg"/><Relationship Id="rId10" Type="http://schemas.openxmlformats.org/officeDocument/2006/relationships/image" Target="../media/image3.jpg"/><Relationship Id="rId11" Type="http://schemas.openxmlformats.org/officeDocument/2006/relationships/image" Target="../media/image4.png"/><Relationship Id="rId12" Type="http://schemas.openxmlformats.org/officeDocument/2006/relationships/hyperlink" Target="https://anilplastics.com/" TargetMode="Externa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.jpg"/><Relationship Id="rId3" Type="http://schemas.openxmlformats.org/officeDocument/2006/relationships/image" Target="../media/image76.jpg"/><Relationship Id="rId4" Type="http://schemas.openxmlformats.org/officeDocument/2006/relationships/image" Target="../media/image86.jpg"/><Relationship Id="rId5" Type="http://schemas.openxmlformats.org/officeDocument/2006/relationships/image" Target="../media/image87.jpg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png"/><Relationship Id="rId10" Type="http://schemas.openxmlformats.org/officeDocument/2006/relationships/hyperlink" Target="https://anilplastics.com/" TargetMode="Externa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Relationship Id="rId4" Type="http://schemas.openxmlformats.org/officeDocument/2006/relationships/image" Target="../media/image90.jpg"/><Relationship Id="rId5" Type="http://schemas.openxmlformats.org/officeDocument/2006/relationships/image" Target="../media/image91.jpg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png"/><Relationship Id="rId10" Type="http://schemas.openxmlformats.org/officeDocument/2006/relationships/hyperlink" Target="https://anilplastics.com/" TargetMode="Externa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2.jpg"/><Relationship Id="rId3" Type="http://schemas.openxmlformats.org/officeDocument/2006/relationships/image" Target="../media/image93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hyperlink" Target="https://anilplastics.com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hyperlink" Target="https://anilplastics.com/" TargetMode="Externa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hyperlink" Target="https://anilplastics.com/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hyperlink" Target="https://anilplastics.com/" TargetMode="Externa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Relationship Id="rId3" Type="http://schemas.openxmlformats.org/officeDocument/2006/relationships/image" Target="../media/image97.jpg"/><Relationship Id="rId4" Type="http://schemas.openxmlformats.org/officeDocument/2006/relationships/image" Target="../media/image98.jpg"/><Relationship Id="rId5" Type="http://schemas.openxmlformats.org/officeDocument/2006/relationships/image" Target="../media/image1.jpg"/><Relationship Id="rId6" Type="http://schemas.openxmlformats.org/officeDocument/2006/relationships/image" Target="../media/image3.jpg"/><Relationship Id="rId7" Type="http://schemas.openxmlformats.org/officeDocument/2006/relationships/image" Target="../media/image2.jpg"/><Relationship Id="rId8" Type="http://schemas.openxmlformats.org/officeDocument/2006/relationships/image" Target="../media/image4.png"/><Relationship Id="rId9" Type="http://schemas.openxmlformats.org/officeDocument/2006/relationships/image" Target="../media/image99.png"/><Relationship Id="rId10" Type="http://schemas.openxmlformats.org/officeDocument/2006/relationships/hyperlink" Target="https://anilplastics.com/" TargetMode="Externa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0.jp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4.png"/><Relationship Id="rId7" Type="http://schemas.openxmlformats.org/officeDocument/2006/relationships/hyperlink" Target="https://anilplastics.com/" TargetMode="Externa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Relationship Id="rId3" Type="http://schemas.openxmlformats.org/officeDocument/2006/relationships/image" Target="../media/image102.jpg"/><Relationship Id="rId4" Type="http://schemas.openxmlformats.org/officeDocument/2006/relationships/image" Target="../media/image103.jpg"/><Relationship Id="rId5" Type="http://schemas.openxmlformats.org/officeDocument/2006/relationships/image" Target="../media/image104.jpg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png"/><Relationship Id="rId10" Type="http://schemas.openxmlformats.org/officeDocument/2006/relationships/hyperlink" Target="https://anilplastics.com/" TargetMode="Externa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jpg"/><Relationship Id="rId4" Type="http://schemas.openxmlformats.org/officeDocument/2006/relationships/image" Target="../media/image107.jpg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4.png"/><Relationship Id="rId9" Type="http://schemas.openxmlformats.org/officeDocument/2006/relationships/hyperlink" Target="https://anilplastics.com/" TargetMode="Externa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jpg"/><Relationship Id="rId5" Type="http://schemas.openxmlformats.org/officeDocument/2006/relationships/image" Target="../media/image111.jpg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png"/><Relationship Id="rId10" Type="http://schemas.openxmlformats.org/officeDocument/2006/relationships/hyperlink" Target="https://anilplastics.com/" TargetMode="Externa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2.jpg"/><Relationship Id="rId3" Type="http://schemas.openxmlformats.org/officeDocument/2006/relationships/image" Target="../media/image113.jpg"/><Relationship Id="rId4" Type="http://schemas.openxmlformats.org/officeDocument/2006/relationships/image" Target="../media/image114.jpg"/><Relationship Id="rId5" Type="http://schemas.openxmlformats.org/officeDocument/2006/relationships/image" Target="../media/image115.jpg"/><Relationship Id="rId6" Type="http://schemas.openxmlformats.org/officeDocument/2006/relationships/image" Target="../media/image116.jpg"/><Relationship Id="rId7" Type="http://schemas.openxmlformats.org/officeDocument/2006/relationships/image" Target="../media/image117.jpg"/><Relationship Id="rId8" Type="http://schemas.openxmlformats.org/officeDocument/2006/relationships/image" Target="../media/image1.jpg"/><Relationship Id="rId9" Type="http://schemas.openxmlformats.org/officeDocument/2006/relationships/image" Target="../media/image3.jpg"/><Relationship Id="rId10" Type="http://schemas.openxmlformats.org/officeDocument/2006/relationships/image" Target="../media/image2.jpg"/><Relationship Id="rId11" Type="http://schemas.openxmlformats.org/officeDocument/2006/relationships/image" Target="../media/image4.png"/><Relationship Id="rId12" Type="http://schemas.openxmlformats.org/officeDocument/2006/relationships/hyperlink" Target="https://anilplastics.com/" TargetMode="Externa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Relationship Id="rId3" Type="http://schemas.openxmlformats.org/officeDocument/2006/relationships/image" Target="../media/image119.jpg"/><Relationship Id="rId4" Type="http://schemas.openxmlformats.org/officeDocument/2006/relationships/image" Target="../media/image120.jpg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4.png"/><Relationship Id="rId9" Type="http://schemas.openxmlformats.org/officeDocument/2006/relationships/hyperlink" Target="https://anilplastics.com/" TargetMode="Externa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Relationship Id="rId3" Type="http://schemas.openxmlformats.org/officeDocument/2006/relationships/image" Target="../media/image122.jpg"/><Relationship Id="rId4" Type="http://schemas.openxmlformats.org/officeDocument/2006/relationships/image" Target="../media/image123.jpg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4.png"/><Relationship Id="rId9" Type="http://schemas.openxmlformats.org/officeDocument/2006/relationships/hyperlink" Target="https://anilplastics.com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jpg"/><Relationship Id="rId6" Type="http://schemas.openxmlformats.org/officeDocument/2006/relationships/image" Target="../media/image4.png"/><Relationship Id="rId7" Type="http://schemas.openxmlformats.org/officeDocument/2006/relationships/hyperlink" Target="https://anilplastics.com/" TargetMode="Externa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jpg"/><Relationship Id="rId3" Type="http://schemas.openxmlformats.org/officeDocument/2006/relationships/image" Target="../media/image125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hyperlink" Target="https://anilplastics.com/" TargetMode="Externa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26.jpg"/><Relationship Id="rId7" Type="http://schemas.openxmlformats.org/officeDocument/2006/relationships/image" Target="../media/image127.jpg"/><Relationship Id="rId8" Type="http://schemas.openxmlformats.org/officeDocument/2006/relationships/image" Target="../media/image128.jpg"/><Relationship Id="rId9" Type="http://schemas.openxmlformats.org/officeDocument/2006/relationships/hyperlink" Target="https://anilplastics.com/" TargetMode="Externa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jpg"/><Relationship Id="rId3" Type="http://schemas.openxmlformats.org/officeDocument/2006/relationships/image" Target="../media/image130.jpg"/><Relationship Id="rId4" Type="http://schemas.openxmlformats.org/officeDocument/2006/relationships/image" Target="../media/image131.png"/><Relationship Id="rId5" Type="http://schemas.openxmlformats.org/officeDocument/2006/relationships/image" Target="../media/image132.jpg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png"/><Relationship Id="rId10" Type="http://schemas.openxmlformats.org/officeDocument/2006/relationships/hyperlink" Target="https://anilplastics.com/" TargetMode="Externa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jp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4.png"/><Relationship Id="rId7" Type="http://schemas.openxmlformats.org/officeDocument/2006/relationships/image" Target="../media/image134.jpg"/><Relationship Id="rId8" Type="http://schemas.openxmlformats.org/officeDocument/2006/relationships/hyperlink" Target="https://anilplastics.com/" TargetMode="Externa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jpg"/><Relationship Id="rId3" Type="http://schemas.openxmlformats.org/officeDocument/2006/relationships/image" Target="../media/image136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hyperlink" Target="https://anilplastics.com/" TargetMode="Externa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hyperlink" Target="https://anilplastics.com/" TargetMode="Externa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7.jpg"/><Relationship Id="rId3" Type="http://schemas.openxmlformats.org/officeDocument/2006/relationships/image" Target="../media/image138.jp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jpg"/><Relationship Id="rId7" Type="http://schemas.openxmlformats.org/officeDocument/2006/relationships/image" Target="../media/image142.jpg"/><Relationship Id="rId8" Type="http://schemas.openxmlformats.org/officeDocument/2006/relationships/image" Target="../media/image143.jpg"/><Relationship Id="rId9" Type="http://schemas.openxmlformats.org/officeDocument/2006/relationships/image" Target="../media/image144.jpg"/><Relationship Id="rId10" Type="http://schemas.openxmlformats.org/officeDocument/2006/relationships/image" Target="../media/image145.jpg"/><Relationship Id="rId11" Type="http://schemas.openxmlformats.org/officeDocument/2006/relationships/image" Target="../media/image146.jpg"/><Relationship Id="rId12" Type="http://schemas.openxmlformats.org/officeDocument/2006/relationships/image" Target="../media/image1.jpg"/><Relationship Id="rId13" Type="http://schemas.openxmlformats.org/officeDocument/2006/relationships/image" Target="../media/image3.jpg"/><Relationship Id="rId14" Type="http://schemas.openxmlformats.org/officeDocument/2006/relationships/image" Target="../media/image2.jpg"/><Relationship Id="rId15" Type="http://schemas.openxmlformats.org/officeDocument/2006/relationships/image" Target="../media/image4.png"/><Relationship Id="rId16" Type="http://schemas.openxmlformats.org/officeDocument/2006/relationships/image" Target="../media/image147.png"/><Relationship Id="rId17" Type="http://schemas.openxmlformats.org/officeDocument/2006/relationships/image" Target="../media/image148.png"/><Relationship Id="rId18" Type="http://schemas.openxmlformats.org/officeDocument/2006/relationships/image" Target="../media/image149.png"/><Relationship Id="rId19" Type="http://schemas.openxmlformats.org/officeDocument/2006/relationships/image" Target="../media/image150.png"/><Relationship Id="rId20" Type="http://schemas.openxmlformats.org/officeDocument/2006/relationships/image" Target="../media/image151.png"/><Relationship Id="rId21" Type="http://schemas.openxmlformats.org/officeDocument/2006/relationships/image" Target="../media/image152.png"/><Relationship Id="rId22" Type="http://schemas.openxmlformats.org/officeDocument/2006/relationships/image" Target="../media/image153.png"/><Relationship Id="rId23" Type="http://schemas.openxmlformats.org/officeDocument/2006/relationships/image" Target="../media/image154.png"/><Relationship Id="rId24" Type="http://schemas.openxmlformats.org/officeDocument/2006/relationships/image" Target="../media/image155.png"/><Relationship Id="rId25" Type="http://schemas.openxmlformats.org/officeDocument/2006/relationships/image" Target="../media/image156.png"/><Relationship Id="rId26" Type="http://schemas.openxmlformats.org/officeDocument/2006/relationships/hyperlink" Target="https://anilplastics.com/" TargetMode="Externa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jpg"/><Relationship Id="rId3" Type="http://schemas.openxmlformats.org/officeDocument/2006/relationships/image" Target="../media/image158.jp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png"/><Relationship Id="rId10" Type="http://schemas.openxmlformats.org/officeDocument/2006/relationships/image" Target="../media/image161.png"/><Relationship Id="rId11" Type="http://schemas.openxmlformats.org/officeDocument/2006/relationships/image" Target="../media/image162.png"/><Relationship Id="rId12" Type="http://schemas.openxmlformats.org/officeDocument/2006/relationships/hyperlink" Target="https://anilplastics.com/" TargetMode="Externa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65.png"/><Relationship Id="rId9" Type="http://schemas.openxmlformats.org/officeDocument/2006/relationships/image" Target="../media/image166.png"/><Relationship Id="rId10" Type="http://schemas.openxmlformats.org/officeDocument/2006/relationships/image" Target="../media/image167.png"/><Relationship Id="rId11" Type="http://schemas.openxmlformats.org/officeDocument/2006/relationships/image" Target="../media/image168.png"/><Relationship Id="rId12" Type="http://schemas.openxmlformats.org/officeDocument/2006/relationships/image" Target="../media/image169.png"/><Relationship Id="rId13" Type="http://schemas.openxmlformats.org/officeDocument/2006/relationships/hyperlink" Target="https://anilplastics.com/" TargetMode="Externa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70.jpg"/><Relationship Id="rId7" Type="http://schemas.openxmlformats.org/officeDocument/2006/relationships/image" Target="../media/image171.jpg"/><Relationship Id="rId8" Type="http://schemas.openxmlformats.org/officeDocument/2006/relationships/image" Target="../media/image172.jpg"/><Relationship Id="rId9" Type="http://schemas.openxmlformats.org/officeDocument/2006/relationships/image" Target="../media/image173.jpg"/><Relationship Id="rId10" Type="http://schemas.openxmlformats.org/officeDocument/2006/relationships/image" Target="../media/image174.jpg"/><Relationship Id="rId11" Type="http://schemas.openxmlformats.org/officeDocument/2006/relationships/image" Target="../media/image175.jpg"/><Relationship Id="rId12" Type="http://schemas.openxmlformats.org/officeDocument/2006/relationships/hyperlink" Target="https://anilplastics.com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hyperlink" Target="https://anilplastics.com/" TargetMode="Externa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jpg"/><Relationship Id="rId3" Type="http://schemas.openxmlformats.org/officeDocument/2006/relationships/image" Target="../media/image3.jpg"/><Relationship Id="rId4" Type="http://schemas.openxmlformats.org/officeDocument/2006/relationships/image" Target="../media/image177.jpg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4.png"/><Relationship Id="rId8" Type="http://schemas.openxmlformats.org/officeDocument/2006/relationships/hyperlink" Target="https://anilplastics.com/" TargetMode="Externa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8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hyperlink" Target="https://anilplastics.com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hyperlink" Target="https://anilplastics.com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4.png"/><Relationship Id="rId9" Type="http://schemas.openxmlformats.org/officeDocument/2006/relationships/hyperlink" Target="https://anilplastics.com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hyperlink" Target="https://anilplastics.com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1.jpg"/><Relationship Id="rId13" Type="http://schemas.openxmlformats.org/officeDocument/2006/relationships/image" Target="../media/image2.jpg"/><Relationship Id="rId14" Type="http://schemas.openxmlformats.org/officeDocument/2006/relationships/image" Target="../media/image3.jpg"/><Relationship Id="rId15" Type="http://schemas.openxmlformats.org/officeDocument/2006/relationships/image" Target="../media/image4.png"/><Relationship Id="rId16" Type="http://schemas.openxmlformats.org/officeDocument/2006/relationships/hyperlink" Target="https://anilplastics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7238" y="1126947"/>
            <a:ext cx="355854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0"/>
              <a:t>WELCOME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293367" y="2290317"/>
            <a:ext cx="9605010" cy="38754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95"/>
              </a:spcBef>
            </a:pPr>
            <a:r>
              <a:rPr dirty="0" sz="4000" spc="-15" b="1">
                <a:solidFill>
                  <a:srgbClr val="001F5F"/>
                </a:solidFill>
                <a:latin typeface="Georgia"/>
                <a:cs typeface="Georgia"/>
              </a:rPr>
              <a:t>DHOOT</a:t>
            </a:r>
            <a:r>
              <a:rPr dirty="0" sz="4000" spc="-3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4000" spc="-15" b="1">
                <a:solidFill>
                  <a:srgbClr val="001F5F"/>
                </a:solidFill>
                <a:latin typeface="Georgia"/>
                <a:cs typeface="Georgia"/>
              </a:rPr>
              <a:t>TRANSMISSION</a:t>
            </a:r>
            <a:endParaRPr sz="4000">
              <a:latin typeface="Georgia"/>
              <a:cs typeface="Georgia"/>
            </a:endParaRPr>
          </a:p>
          <a:p>
            <a:pPr marL="3368675" indent="-515620">
              <a:lnSpc>
                <a:spcPct val="100000"/>
              </a:lnSpc>
              <a:spcBef>
                <a:spcPts val="3400"/>
              </a:spcBef>
              <a:buFont typeface="Wingdings"/>
              <a:buChar char=""/>
              <a:tabLst>
                <a:tab pos="3368675" algn="l"/>
                <a:tab pos="3369310" algn="l"/>
              </a:tabLst>
            </a:pPr>
            <a:r>
              <a:rPr dirty="0" u="heavy" sz="28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Mr.</a:t>
            </a:r>
            <a:r>
              <a:rPr dirty="0" u="heavy" sz="2800" spc="-2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800" spc="-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A</a:t>
            </a:r>
            <a:r>
              <a:rPr dirty="0" u="heavy" sz="2800" spc="-3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800" spc="-2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Rajasekaran</a:t>
            </a:r>
            <a:endParaRPr sz="2800">
              <a:latin typeface="Georgia"/>
              <a:cs typeface="Georgia"/>
            </a:endParaRPr>
          </a:p>
          <a:p>
            <a:pPr marL="3324225" indent="-515620">
              <a:lnSpc>
                <a:spcPct val="100000"/>
              </a:lnSpc>
              <a:buFont typeface="Wingdings"/>
              <a:buChar char=""/>
              <a:tabLst>
                <a:tab pos="3324225" algn="l"/>
                <a:tab pos="3324860" algn="l"/>
              </a:tabLst>
            </a:pPr>
            <a:r>
              <a:rPr dirty="0" u="heavy" sz="28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Mr.</a:t>
            </a:r>
            <a:r>
              <a:rPr dirty="0" u="heavy" sz="2800" spc="-3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800" spc="-2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Kishan</a:t>
            </a:r>
            <a:r>
              <a:rPr dirty="0" u="heavy" sz="2800" spc="-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800" spc="-2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Mahale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Georgia"/>
              <a:cs typeface="Georgia"/>
            </a:endParaRPr>
          </a:p>
          <a:p>
            <a:pPr algn="ctr" marL="635">
              <a:lnSpc>
                <a:spcPts val="3340"/>
              </a:lnSpc>
            </a:pPr>
            <a:r>
              <a:rPr dirty="0" sz="2800" spc="-25" b="1">
                <a:solidFill>
                  <a:srgbClr val="001F5F"/>
                </a:solidFill>
                <a:latin typeface="Georgia"/>
                <a:cs typeface="Georgia"/>
              </a:rPr>
              <a:t>TO</a:t>
            </a:r>
            <a:endParaRPr sz="2800">
              <a:latin typeface="Georgia"/>
              <a:cs typeface="Georgia"/>
            </a:endParaRPr>
          </a:p>
          <a:p>
            <a:pPr algn="ctr">
              <a:lnSpc>
                <a:spcPts val="4780"/>
              </a:lnSpc>
            </a:pPr>
            <a:r>
              <a:rPr dirty="0" sz="4000" spc="-15" b="1">
                <a:solidFill>
                  <a:srgbClr val="001F5F"/>
                </a:solidFill>
                <a:latin typeface="Georgia"/>
                <a:cs typeface="Georgia"/>
              </a:rPr>
              <a:t>ANIL </a:t>
            </a:r>
            <a:r>
              <a:rPr dirty="0" sz="4000" spc="-20" b="1">
                <a:solidFill>
                  <a:srgbClr val="001F5F"/>
                </a:solidFill>
                <a:latin typeface="Georgia"/>
                <a:cs typeface="Georgia"/>
              </a:rPr>
              <a:t>PLASTICS</a:t>
            </a:r>
            <a:r>
              <a:rPr dirty="0" sz="4000" spc="1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4000" spc="-10" b="1">
                <a:solidFill>
                  <a:srgbClr val="001F5F"/>
                </a:solidFill>
                <a:latin typeface="Georgia"/>
                <a:cs typeface="Georgia"/>
              </a:rPr>
              <a:t>AND</a:t>
            </a:r>
            <a:r>
              <a:rPr dirty="0" sz="4000" spc="-3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4000" spc="-20" b="1">
                <a:solidFill>
                  <a:srgbClr val="001F5F"/>
                </a:solidFill>
                <a:latin typeface="Georgia"/>
                <a:cs typeface="Georgia"/>
              </a:rPr>
              <a:t>ENTERPRISES</a:t>
            </a:r>
            <a:endParaRPr sz="4000">
              <a:latin typeface="Georgia"/>
              <a:cs typeface="Georgia"/>
            </a:endParaRPr>
          </a:p>
          <a:p>
            <a:pPr algn="ctr" marL="3175">
              <a:lnSpc>
                <a:spcPct val="100000"/>
              </a:lnSpc>
              <a:spcBef>
                <a:spcPts val="70"/>
              </a:spcBef>
            </a:pPr>
            <a:r>
              <a:rPr dirty="0" sz="1600" spc="-15" b="1">
                <a:solidFill>
                  <a:srgbClr val="001F5F"/>
                </a:solidFill>
                <a:latin typeface="Georgia"/>
                <a:cs typeface="Georgia"/>
              </a:rPr>
              <a:t>Since</a:t>
            </a:r>
            <a:r>
              <a:rPr dirty="0" sz="1600" spc="-5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001F5F"/>
                </a:solidFill>
                <a:latin typeface="Georgia"/>
                <a:cs typeface="Georgia"/>
              </a:rPr>
              <a:t>1994</a:t>
            </a:r>
            <a:endParaRPr sz="1600">
              <a:latin typeface="Georgia"/>
              <a:cs typeface="Georgia"/>
            </a:endParaRPr>
          </a:p>
          <a:p>
            <a:pPr algn="ctr" marL="12700">
              <a:lnSpc>
                <a:spcPct val="100000"/>
              </a:lnSpc>
            </a:pPr>
            <a:r>
              <a:rPr dirty="0" sz="1600" spc="-15" b="1">
                <a:solidFill>
                  <a:srgbClr val="001F5F"/>
                </a:solidFill>
                <a:latin typeface="Georgia"/>
                <a:cs typeface="Georgia"/>
              </a:rPr>
              <a:t>Plastic</a:t>
            </a:r>
            <a:r>
              <a:rPr dirty="0" sz="1600" spc="1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001F5F"/>
                </a:solidFill>
                <a:latin typeface="Georgia"/>
                <a:cs typeface="Georgia"/>
              </a:rPr>
              <a:t>Injection</a:t>
            </a:r>
            <a:r>
              <a:rPr dirty="0" sz="1600" spc="-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001F5F"/>
                </a:solidFill>
                <a:latin typeface="Georgia"/>
                <a:cs typeface="Georgia"/>
              </a:rPr>
              <a:t>Mould</a:t>
            </a:r>
            <a:r>
              <a:rPr dirty="0" sz="160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001F5F"/>
                </a:solidFill>
                <a:latin typeface="Georgia"/>
                <a:cs typeface="Georgia"/>
              </a:rPr>
              <a:t>Manufacturer</a:t>
            </a:r>
            <a:r>
              <a:rPr dirty="0" sz="1600" spc="5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 spc="-5" b="1">
                <a:solidFill>
                  <a:srgbClr val="001F5F"/>
                </a:solidFill>
                <a:latin typeface="Georgia"/>
                <a:cs typeface="Georgia"/>
              </a:rPr>
              <a:t>&amp;</a:t>
            </a:r>
            <a:r>
              <a:rPr dirty="0" sz="1600" spc="-15" b="1">
                <a:solidFill>
                  <a:srgbClr val="001F5F"/>
                </a:solidFill>
                <a:latin typeface="Georgia"/>
                <a:cs typeface="Georgia"/>
              </a:rPr>
              <a:t> Plastic</a:t>
            </a:r>
            <a:r>
              <a:rPr dirty="0" sz="1600" spc="2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 spc="-15" b="1">
                <a:solidFill>
                  <a:srgbClr val="001F5F"/>
                </a:solidFill>
                <a:latin typeface="Georgia"/>
                <a:cs typeface="Georgia"/>
              </a:rPr>
              <a:t>Moulding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6028" y="71627"/>
            <a:ext cx="1722120" cy="9342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685403" y="6162413"/>
            <a:ext cx="3069590" cy="6553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 spc="40" b="1">
                <a:solidFill>
                  <a:srgbClr val="001F5F"/>
                </a:solidFill>
                <a:latin typeface="Georgia"/>
                <a:cs typeface="Georgia"/>
              </a:rPr>
              <a:t>Plot</a:t>
            </a:r>
            <a:r>
              <a:rPr dirty="0" sz="1400" spc="12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30" b="1">
                <a:solidFill>
                  <a:srgbClr val="001F5F"/>
                </a:solidFill>
                <a:latin typeface="Georgia"/>
                <a:cs typeface="Georgia"/>
              </a:rPr>
              <a:t>no</a:t>
            </a:r>
            <a:r>
              <a:rPr dirty="0" sz="1400" spc="9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50" b="1">
                <a:solidFill>
                  <a:srgbClr val="001F5F"/>
                </a:solidFill>
                <a:latin typeface="Georgia"/>
                <a:cs typeface="Georgia"/>
              </a:rPr>
              <a:t>16,S.No</a:t>
            </a:r>
            <a:r>
              <a:rPr dirty="0" sz="1400" spc="12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50" b="1">
                <a:solidFill>
                  <a:srgbClr val="001F5F"/>
                </a:solidFill>
                <a:latin typeface="Georgia"/>
                <a:cs typeface="Georgia"/>
              </a:rPr>
              <a:t>253/1/3, </a:t>
            </a:r>
            <a:r>
              <a:rPr dirty="0" sz="1400" spc="5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50" b="1">
                <a:solidFill>
                  <a:srgbClr val="001F5F"/>
                </a:solidFill>
                <a:latin typeface="Georgia"/>
                <a:cs typeface="Georgia"/>
              </a:rPr>
              <a:t>Tirumala</a:t>
            </a:r>
            <a:r>
              <a:rPr dirty="0" sz="1400" spc="12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40" b="1">
                <a:solidFill>
                  <a:srgbClr val="001F5F"/>
                </a:solidFill>
                <a:latin typeface="Georgia"/>
                <a:cs typeface="Georgia"/>
              </a:rPr>
              <a:t>Ind</a:t>
            </a:r>
            <a:r>
              <a:rPr dirty="0" sz="1400" spc="8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45" b="1">
                <a:solidFill>
                  <a:srgbClr val="001F5F"/>
                </a:solidFill>
                <a:latin typeface="Georgia"/>
                <a:cs typeface="Georgia"/>
              </a:rPr>
              <a:t>Estate</a:t>
            </a:r>
            <a:r>
              <a:rPr dirty="0" sz="1400" spc="10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50" b="1">
                <a:solidFill>
                  <a:srgbClr val="001F5F"/>
                </a:solidFill>
                <a:latin typeface="Georgia"/>
                <a:cs typeface="Georgia"/>
              </a:rPr>
              <a:t>Hinjewadi </a:t>
            </a:r>
            <a:r>
              <a:rPr dirty="0" sz="1400" spc="-34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45" b="1">
                <a:solidFill>
                  <a:srgbClr val="001F5F"/>
                </a:solidFill>
                <a:latin typeface="Georgia"/>
                <a:cs typeface="Georgia"/>
              </a:rPr>
              <a:t>Pune.</a:t>
            </a:r>
            <a:r>
              <a:rPr dirty="0" sz="1400" spc="10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50" b="1">
                <a:solidFill>
                  <a:srgbClr val="001F5F"/>
                </a:solidFill>
                <a:latin typeface="Georgia"/>
                <a:cs typeface="Georgia"/>
              </a:rPr>
              <a:t>India-</a:t>
            </a:r>
            <a:r>
              <a:rPr dirty="0" sz="1400" spc="9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45" b="1">
                <a:solidFill>
                  <a:srgbClr val="001F5F"/>
                </a:solidFill>
                <a:latin typeface="Georgia"/>
                <a:cs typeface="Georgia"/>
              </a:rPr>
              <a:t>411057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6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551" y="1378965"/>
            <a:ext cx="5375910" cy="2944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/>
              <a:tabLst>
                <a:tab pos="356235" algn="l"/>
              </a:tabLst>
            </a:pPr>
            <a:r>
              <a:rPr dirty="0" sz="2400" spc="-15">
                <a:latin typeface="Times New Roman"/>
                <a:cs typeface="Times New Roman"/>
              </a:rPr>
              <a:t>O</a:t>
            </a:r>
            <a:r>
              <a:rPr dirty="0" sz="2400" spc="-15">
                <a:latin typeface="Times New Roman"/>
                <a:cs typeface="Times New Roman"/>
              </a:rPr>
              <a:t>ver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Moulding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dirty="0" sz="2400" spc="-55">
                <a:latin typeface="Times New Roman"/>
                <a:cs typeface="Times New Roman"/>
              </a:rPr>
              <a:t>Technical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Moulding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dirty="0" sz="2400" spc="-10">
                <a:latin typeface="Times New Roman"/>
                <a:cs typeface="Times New Roman"/>
              </a:rPr>
              <a:t>Metal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–</a:t>
            </a:r>
            <a:r>
              <a:rPr dirty="0" sz="2400" spc="-5">
                <a:latin typeface="Times New Roman"/>
                <a:cs typeface="Times New Roman"/>
              </a:rPr>
              <a:t> Plastic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Insert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Moulding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dirty="0" sz="2400" spc="-10">
                <a:latin typeface="Times New Roman"/>
                <a:cs typeface="Times New Roman"/>
              </a:rPr>
              <a:t>Miniature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Moulding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dirty="0" sz="2400" spc="-5">
                <a:latin typeface="Times New Roman"/>
                <a:cs typeface="Times New Roman"/>
              </a:rPr>
              <a:t>Assembly</a:t>
            </a:r>
            <a:r>
              <a:rPr dirty="0" sz="2400" spc="1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Plastic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+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Metal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components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dirty="0" sz="2400" spc="-15">
                <a:latin typeface="Times New Roman"/>
                <a:cs typeface="Times New Roman"/>
              </a:rPr>
              <a:t>Product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Design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&amp;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Development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ts val="2850"/>
              </a:lnSpc>
              <a:buAutoNum type="arabicPeriod"/>
              <a:tabLst>
                <a:tab pos="356235" algn="l"/>
              </a:tabLst>
            </a:pPr>
            <a:r>
              <a:rPr dirty="0" sz="2400" spc="-10">
                <a:latin typeface="Times New Roman"/>
                <a:cs typeface="Times New Roman"/>
              </a:rPr>
              <a:t>Ultrasonic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Welding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ts val="2850"/>
              </a:lnSpc>
              <a:buAutoNum type="arabicPeriod"/>
              <a:tabLst>
                <a:tab pos="356235" algn="l"/>
              </a:tabLst>
            </a:pPr>
            <a:r>
              <a:rPr dirty="0" sz="2400" spc="-35">
                <a:latin typeface="Times New Roman"/>
                <a:cs typeface="Times New Roman"/>
              </a:rPr>
              <a:t>Tooling.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0716" y="3694176"/>
            <a:ext cx="1254252" cy="25557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3431" y="1502663"/>
            <a:ext cx="1565148" cy="167030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954271" y="306451"/>
            <a:ext cx="372617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BUSINESS</a:t>
            </a:r>
            <a:r>
              <a:rPr dirty="0" u="heavy" sz="2400" spc="-3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20">
                <a:uFill>
                  <a:solidFill>
                    <a:srgbClr val="001F5F"/>
                  </a:solidFill>
                </a:uFill>
              </a:rPr>
              <a:t>OFFERINGS</a:t>
            </a:r>
            <a:endParaRPr sz="2400"/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8883" y="4701540"/>
            <a:ext cx="1697736" cy="18089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509515" y="4367784"/>
            <a:ext cx="4716780" cy="1740535"/>
            <a:chOff x="4509515" y="4367784"/>
            <a:chExt cx="4716780" cy="174053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59167" y="4367784"/>
              <a:ext cx="2167128" cy="16459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09515" y="4555236"/>
              <a:ext cx="2659380" cy="155295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1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1234" y="1235328"/>
            <a:ext cx="4538980" cy="4539615"/>
            <a:chOff x="7551234" y="1235328"/>
            <a:chExt cx="4538980" cy="4539615"/>
          </a:xfrm>
        </p:grpSpPr>
        <p:sp>
          <p:nvSpPr>
            <p:cNvPr id="3" name="object 3"/>
            <p:cNvSpPr/>
            <p:nvPr/>
          </p:nvSpPr>
          <p:spPr>
            <a:xfrm>
              <a:off x="9820528" y="1235328"/>
              <a:ext cx="2269490" cy="3603625"/>
            </a:xfrm>
            <a:custGeom>
              <a:avLst/>
              <a:gdLst/>
              <a:ahLst/>
              <a:cxnLst/>
              <a:rect l="l" t="t" r="r" b="b"/>
              <a:pathLst>
                <a:path w="2269490" h="3603625">
                  <a:moveTo>
                    <a:pt x="0" y="0"/>
                  </a:moveTo>
                  <a:lnTo>
                    <a:pt x="0" y="2269363"/>
                  </a:lnTo>
                  <a:lnTo>
                    <a:pt x="1836039" y="3603371"/>
                  </a:lnTo>
                  <a:lnTo>
                    <a:pt x="1864714" y="3562980"/>
                  </a:lnTo>
                  <a:lnTo>
                    <a:pt x="1892457" y="3522041"/>
                  </a:lnTo>
                  <a:lnTo>
                    <a:pt x="1919263" y="3480570"/>
                  </a:lnTo>
                  <a:lnTo>
                    <a:pt x="1945126" y="3438583"/>
                  </a:lnTo>
                  <a:lnTo>
                    <a:pt x="1970040" y="3396096"/>
                  </a:lnTo>
                  <a:lnTo>
                    <a:pt x="1994000" y="3353126"/>
                  </a:lnTo>
                  <a:lnTo>
                    <a:pt x="2017002" y="3309689"/>
                  </a:lnTo>
                  <a:lnTo>
                    <a:pt x="2039038" y="3265802"/>
                  </a:lnTo>
                  <a:lnTo>
                    <a:pt x="2060105" y="3221482"/>
                  </a:lnTo>
                  <a:lnTo>
                    <a:pt x="2080197" y="3176744"/>
                  </a:lnTo>
                  <a:lnTo>
                    <a:pt x="2099308" y="3131606"/>
                  </a:lnTo>
                  <a:lnTo>
                    <a:pt x="2117433" y="3086084"/>
                  </a:lnTo>
                  <a:lnTo>
                    <a:pt x="2134566" y="3040193"/>
                  </a:lnTo>
                  <a:lnTo>
                    <a:pt x="2150703" y="2993952"/>
                  </a:lnTo>
                  <a:lnTo>
                    <a:pt x="2165838" y="2947375"/>
                  </a:lnTo>
                  <a:lnTo>
                    <a:pt x="2179965" y="2900480"/>
                  </a:lnTo>
                  <a:lnTo>
                    <a:pt x="2193079" y="2853283"/>
                  </a:lnTo>
                  <a:lnTo>
                    <a:pt x="2205175" y="2805801"/>
                  </a:lnTo>
                  <a:lnTo>
                    <a:pt x="2216248" y="2758049"/>
                  </a:lnTo>
                  <a:lnTo>
                    <a:pt x="2226291" y="2710045"/>
                  </a:lnTo>
                  <a:lnTo>
                    <a:pt x="2235300" y="2661805"/>
                  </a:lnTo>
                  <a:lnTo>
                    <a:pt x="2243269" y="2613346"/>
                  </a:lnTo>
                  <a:lnTo>
                    <a:pt x="2250194" y="2564683"/>
                  </a:lnTo>
                  <a:lnTo>
                    <a:pt x="2256067" y="2515834"/>
                  </a:lnTo>
                  <a:lnTo>
                    <a:pt x="2260885" y="2466814"/>
                  </a:lnTo>
                  <a:lnTo>
                    <a:pt x="2264641" y="2417641"/>
                  </a:lnTo>
                  <a:lnTo>
                    <a:pt x="2267331" y="2368330"/>
                  </a:lnTo>
                  <a:lnTo>
                    <a:pt x="2268949" y="2318898"/>
                  </a:lnTo>
                  <a:lnTo>
                    <a:pt x="2269490" y="2269363"/>
                  </a:lnTo>
                  <a:lnTo>
                    <a:pt x="2268990" y="2221275"/>
                  </a:lnTo>
                  <a:lnTo>
                    <a:pt x="2267498" y="2173431"/>
                  </a:lnTo>
                  <a:lnTo>
                    <a:pt x="2265024" y="2125841"/>
                  </a:lnTo>
                  <a:lnTo>
                    <a:pt x="2261578" y="2078515"/>
                  </a:lnTo>
                  <a:lnTo>
                    <a:pt x="2257168" y="2031462"/>
                  </a:lnTo>
                  <a:lnTo>
                    <a:pt x="2251806" y="1984693"/>
                  </a:lnTo>
                  <a:lnTo>
                    <a:pt x="2245501" y="1938217"/>
                  </a:lnTo>
                  <a:lnTo>
                    <a:pt x="2238263" y="1892043"/>
                  </a:lnTo>
                  <a:lnTo>
                    <a:pt x="2230101" y="1846183"/>
                  </a:lnTo>
                  <a:lnTo>
                    <a:pt x="2221026" y="1800645"/>
                  </a:lnTo>
                  <a:lnTo>
                    <a:pt x="2211047" y="1755440"/>
                  </a:lnTo>
                  <a:lnTo>
                    <a:pt x="2200175" y="1710577"/>
                  </a:lnTo>
                  <a:lnTo>
                    <a:pt x="2188418" y="1666066"/>
                  </a:lnTo>
                  <a:lnTo>
                    <a:pt x="2175788" y="1621917"/>
                  </a:lnTo>
                  <a:lnTo>
                    <a:pt x="2162293" y="1578141"/>
                  </a:lnTo>
                  <a:lnTo>
                    <a:pt x="2147944" y="1534746"/>
                  </a:lnTo>
                  <a:lnTo>
                    <a:pt x="2132750" y="1491742"/>
                  </a:lnTo>
                  <a:lnTo>
                    <a:pt x="2116722" y="1449141"/>
                  </a:lnTo>
                  <a:lnTo>
                    <a:pt x="2099869" y="1406950"/>
                  </a:lnTo>
                  <a:lnTo>
                    <a:pt x="2082201" y="1365181"/>
                  </a:lnTo>
                  <a:lnTo>
                    <a:pt x="2063727" y="1323842"/>
                  </a:lnTo>
                  <a:lnTo>
                    <a:pt x="2044459" y="1282944"/>
                  </a:lnTo>
                  <a:lnTo>
                    <a:pt x="2024405" y="1242497"/>
                  </a:lnTo>
                  <a:lnTo>
                    <a:pt x="2003575" y="1202511"/>
                  </a:lnTo>
                  <a:lnTo>
                    <a:pt x="1981980" y="1162995"/>
                  </a:lnTo>
                  <a:lnTo>
                    <a:pt x="1959628" y="1123959"/>
                  </a:lnTo>
                  <a:lnTo>
                    <a:pt x="1936531" y="1085413"/>
                  </a:lnTo>
                  <a:lnTo>
                    <a:pt x="1912697" y="1047367"/>
                  </a:lnTo>
                  <a:lnTo>
                    <a:pt x="1888138" y="1009831"/>
                  </a:lnTo>
                  <a:lnTo>
                    <a:pt x="1862861" y="972814"/>
                  </a:lnTo>
                  <a:lnTo>
                    <a:pt x="1836878" y="936327"/>
                  </a:lnTo>
                  <a:lnTo>
                    <a:pt x="1810198" y="900379"/>
                  </a:lnTo>
                  <a:lnTo>
                    <a:pt x="1782831" y="864980"/>
                  </a:lnTo>
                  <a:lnTo>
                    <a:pt x="1754787" y="830140"/>
                  </a:lnTo>
                  <a:lnTo>
                    <a:pt x="1726076" y="795869"/>
                  </a:lnTo>
                  <a:lnTo>
                    <a:pt x="1696708" y="762177"/>
                  </a:lnTo>
                  <a:lnTo>
                    <a:pt x="1666691" y="729073"/>
                  </a:lnTo>
                  <a:lnTo>
                    <a:pt x="1636037" y="696567"/>
                  </a:lnTo>
                  <a:lnTo>
                    <a:pt x="1604756" y="664670"/>
                  </a:lnTo>
                  <a:lnTo>
                    <a:pt x="1572856" y="633391"/>
                  </a:lnTo>
                  <a:lnTo>
                    <a:pt x="1540348" y="602739"/>
                  </a:lnTo>
                  <a:lnTo>
                    <a:pt x="1507241" y="572725"/>
                  </a:lnTo>
                  <a:lnTo>
                    <a:pt x="1473547" y="543359"/>
                  </a:lnTo>
                  <a:lnTo>
                    <a:pt x="1439273" y="514650"/>
                  </a:lnTo>
                  <a:lnTo>
                    <a:pt x="1404431" y="486609"/>
                  </a:lnTo>
                  <a:lnTo>
                    <a:pt x="1369030" y="459244"/>
                  </a:lnTo>
                  <a:lnTo>
                    <a:pt x="1333079" y="432567"/>
                  </a:lnTo>
                  <a:lnTo>
                    <a:pt x="1296590" y="406586"/>
                  </a:lnTo>
                  <a:lnTo>
                    <a:pt x="1259571" y="381312"/>
                  </a:lnTo>
                  <a:lnTo>
                    <a:pt x="1222032" y="356754"/>
                  </a:lnTo>
                  <a:lnTo>
                    <a:pt x="1183984" y="332923"/>
                  </a:lnTo>
                  <a:lnTo>
                    <a:pt x="1145436" y="309828"/>
                  </a:lnTo>
                  <a:lnTo>
                    <a:pt x="1106398" y="287479"/>
                  </a:lnTo>
                  <a:lnTo>
                    <a:pt x="1066880" y="265885"/>
                  </a:lnTo>
                  <a:lnTo>
                    <a:pt x="1026891" y="245058"/>
                  </a:lnTo>
                  <a:lnTo>
                    <a:pt x="986442" y="225006"/>
                  </a:lnTo>
                  <a:lnTo>
                    <a:pt x="945543" y="205739"/>
                  </a:lnTo>
                  <a:lnTo>
                    <a:pt x="904202" y="187268"/>
                  </a:lnTo>
                  <a:lnTo>
                    <a:pt x="862431" y="169601"/>
                  </a:lnTo>
                  <a:lnTo>
                    <a:pt x="820239" y="152750"/>
                  </a:lnTo>
                  <a:lnTo>
                    <a:pt x="777635" y="136723"/>
                  </a:lnTo>
                  <a:lnTo>
                    <a:pt x="734630" y="121531"/>
                  </a:lnTo>
                  <a:lnTo>
                    <a:pt x="691234" y="107184"/>
                  </a:lnTo>
                  <a:lnTo>
                    <a:pt x="647455" y="93690"/>
                  </a:lnTo>
                  <a:lnTo>
                    <a:pt x="603305" y="81061"/>
                  </a:lnTo>
                  <a:lnTo>
                    <a:pt x="558793" y="69306"/>
                  </a:lnTo>
                  <a:lnTo>
                    <a:pt x="513929" y="58435"/>
                  </a:lnTo>
                  <a:lnTo>
                    <a:pt x="468723" y="48457"/>
                  </a:lnTo>
                  <a:lnTo>
                    <a:pt x="423184" y="39383"/>
                  </a:lnTo>
                  <a:lnTo>
                    <a:pt x="377323" y="31223"/>
                  </a:lnTo>
                  <a:lnTo>
                    <a:pt x="331148" y="23985"/>
                  </a:lnTo>
                  <a:lnTo>
                    <a:pt x="284671" y="17681"/>
                  </a:lnTo>
                  <a:lnTo>
                    <a:pt x="237901" y="12319"/>
                  </a:lnTo>
                  <a:lnTo>
                    <a:pt x="190848" y="7910"/>
                  </a:lnTo>
                  <a:lnTo>
                    <a:pt x="143521" y="4464"/>
                  </a:lnTo>
                  <a:lnTo>
                    <a:pt x="95931" y="1990"/>
                  </a:lnTo>
                  <a:lnTo>
                    <a:pt x="48087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62163" y="3504691"/>
              <a:ext cx="3994785" cy="2270125"/>
            </a:xfrm>
            <a:custGeom>
              <a:avLst/>
              <a:gdLst/>
              <a:ahLst/>
              <a:cxnLst/>
              <a:rect l="l" t="t" r="r" b="b"/>
              <a:pathLst>
                <a:path w="3994784" h="2270125">
                  <a:moveTo>
                    <a:pt x="2158364" y="0"/>
                  </a:moveTo>
                  <a:lnTo>
                    <a:pt x="0" y="701294"/>
                  </a:lnTo>
                  <a:lnTo>
                    <a:pt x="15818" y="748234"/>
                  </a:lnTo>
                  <a:lnTo>
                    <a:pt x="32630" y="794743"/>
                  </a:lnTo>
                  <a:lnTo>
                    <a:pt x="50424" y="840807"/>
                  </a:lnTo>
                  <a:lnTo>
                    <a:pt x="69190" y="886410"/>
                  </a:lnTo>
                  <a:lnTo>
                    <a:pt x="88918" y="931540"/>
                  </a:lnTo>
                  <a:lnTo>
                    <a:pt x="109599" y="976182"/>
                  </a:lnTo>
                  <a:lnTo>
                    <a:pt x="131221" y="1020322"/>
                  </a:lnTo>
                  <a:lnTo>
                    <a:pt x="153775" y="1063946"/>
                  </a:lnTo>
                  <a:lnTo>
                    <a:pt x="177250" y="1107041"/>
                  </a:lnTo>
                  <a:lnTo>
                    <a:pt x="201636" y="1149591"/>
                  </a:lnTo>
                  <a:lnTo>
                    <a:pt x="226923" y="1191583"/>
                  </a:lnTo>
                  <a:lnTo>
                    <a:pt x="253100" y="1233004"/>
                  </a:lnTo>
                  <a:lnTo>
                    <a:pt x="280158" y="1273838"/>
                  </a:lnTo>
                  <a:lnTo>
                    <a:pt x="308086" y="1314072"/>
                  </a:lnTo>
                  <a:lnTo>
                    <a:pt x="336874" y="1353692"/>
                  </a:lnTo>
                  <a:lnTo>
                    <a:pt x="366512" y="1392684"/>
                  </a:lnTo>
                  <a:lnTo>
                    <a:pt x="396989" y="1431034"/>
                  </a:lnTo>
                  <a:lnTo>
                    <a:pt x="428296" y="1468728"/>
                  </a:lnTo>
                  <a:lnTo>
                    <a:pt x="460422" y="1505751"/>
                  </a:lnTo>
                  <a:lnTo>
                    <a:pt x="493356" y="1542091"/>
                  </a:lnTo>
                  <a:lnTo>
                    <a:pt x="527090" y="1577732"/>
                  </a:lnTo>
                  <a:lnTo>
                    <a:pt x="561612" y="1612660"/>
                  </a:lnTo>
                  <a:lnTo>
                    <a:pt x="596912" y="1646863"/>
                  </a:lnTo>
                  <a:lnTo>
                    <a:pt x="632980" y="1680325"/>
                  </a:lnTo>
                  <a:lnTo>
                    <a:pt x="669806" y="1713032"/>
                  </a:lnTo>
                  <a:lnTo>
                    <a:pt x="707379" y="1744972"/>
                  </a:lnTo>
                  <a:lnTo>
                    <a:pt x="745690" y="1776128"/>
                  </a:lnTo>
                  <a:lnTo>
                    <a:pt x="784728" y="1806489"/>
                  </a:lnTo>
                  <a:lnTo>
                    <a:pt x="824483" y="1836039"/>
                  </a:lnTo>
                  <a:lnTo>
                    <a:pt x="863680" y="1863902"/>
                  </a:lnTo>
                  <a:lnTo>
                    <a:pt x="903262" y="1890819"/>
                  </a:lnTo>
                  <a:lnTo>
                    <a:pt x="943216" y="1916792"/>
                  </a:lnTo>
                  <a:lnTo>
                    <a:pt x="983529" y="1941824"/>
                  </a:lnTo>
                  <a:lnTo>
                    <a:pt x="1024187" y="1965916"/>
                  </a:lnTo>
                  <a:lnTo>
                    <a:pt x="1065175" y="1989071"/>
                  </a:lnTo>
                  <a:lnTo>
                    <a:pt x="1106480" y="2011290"/>
                  </a:lnTo>
                  <a:lnTo>
                    <a:pt x="1148089" y="2032576"/>
                  </a:lnTo>
                  <a:lnTo>
                    <a:pt x="1189988" y="2052932"/>
                  </a:lnTo>
                  <a:lnTo>
                    <a:pt x="1232162" y="2072359"/>
                  </a:lnTo>
                  <a:lnTo>
                    <a:pt x="1274599" y="2090859"/>
                  </a:lnTo>
                  <a:lnTo>
                    <a:pt x="1317284" y="2108435"/>
                  </a:lnTo>
                  <a:lnTo>
                    <a:pt x="1360203" y="2125089"/>
                  </a:lnTo>
                  <a:lnTo>
                    <a:pt x="1403343" y="2140823"/>
                  </a:lnTo>
                  <a:lnTo>
                    <a:pt x="1446691" y="2155640"/>
                  </a:lnTo>
                  <a:lnTo>
                    <a:pt x="1490232" y="2169540"/>
                  </a:lnTo>
                  <a:lnTo>
                    <a:pt x="1533952" y="2182527"/>
                  </a:lnTo>
                  <a:lnTo>
                    <a:pt x="1577839" y="2194603"/>
                  </a:lnTo>
                  <a:lnTo>
                    <a:pt x="1621877" y="2205770"/>
                  </a:lnTo>
                  <a:lnTo>
                    <a:pt x="1666054" y="2216030"/>
                  </a:lnTo>
                  <a:lnTo>
                    <a:pt x="1710355" y="2225386"/>
                  </a:lnTo>
                  <a:lnTo>
                    <a:pt x="1754768" y="2233839"/>
                  </a:lnTo>
                  <a:lnTo>
                    <a:pt x="1799277" y="2241391"/>
                  </a:lnTo>
                  <a:lnTo>
                    <a:pt x="1843870" y="2248045"/>
                  </a:lnTo>
                  <a:lnTo>
                    <a:pt x="1888532" y="2253804"/>
                  </a:lnTo>
                  <a:lnTo>
                    <a:pt x="1933250" y="2258668"/>
                  </a:lnTo>
                  <a:lnTo>
                    <a:pt x="1978010" y="2262641"/>
                  </a:lnTo>
                  <a:lnTo>
                    <a:pt x="2022799" y="2265725"/>
                  </a:lnTo>
                  <a:lnTo>
                    <a:pt x="2067602" y="2267921"/>
                  </a:lnTo>
                  <a:lnTo>
                    <a:pt x="2112406" y="2269232"/>
                  </a:lnTo>
                  <a:lnTo>
                    <a:pt x="2157197" y="2269660"/>
                  </a:lnTo>
                  <a:lnTo>
                    <a:pt x="2201961" y="2269207"/>
                  </a:lnTo>
                  <a:lnTo>
                    <a:pt x="2246685" y="2267876"/>
                  </a:lnTo>
                  <a:lnTo>
                    <a:pt x="2291355" y="2265669"/>
                  </a:lnTo>
                  <a:lnTo>
                    <a:pt x="2335956" y="2262587"/>
                  </a:lnTo>
                  <a:lnTo>
                    <a:pt x="2380476" y="2258634"/>
                  </a:lnTo>
                  <a:lnTo>
                    <a:pt x="2424901" y="2253810"/>
                  </a:lnTo>
                  <a:lnTo>
                    <a:pt x="2469216" y="2248119"/>
                  </a:lnTo>
                  <a:lnTo>
                    <a:pt x="2513409" y="2241562"/>
                  </a:lnTo>
                  <a:lnTo>
                    <a:pt x="2557465" y="2234142"/>
                  </a:lnTo>
                  <a:lnTo>
                    <a:pt x="2601370" y="2225861"/>
                  </a:lnTo>
                  <a:lnTo>
                    <a:pt x="2645111" y="2216721"/>
                  </a:lnTo>
                  <a:lnTo>
                    <a:pt x="2688674" y="2206724"/>
                  </a:lnTo>
                  <a:lnTo>
                    <a:pt x="2732045" y="2195873"/>
                  </a:lnTo>
                  <a:lnTo>
                    <a:pt x="2775211" y="2184169"/>
                  </a:lnTo>
                  <a:lnTo>
                    <a:pt x="2818158" y="2171615"/>
                  </a:lnTo>
                  <a:lnTo>
                    <a:pt x="2860872" y="2158213"/>
                  </a:lnTo>
                  <a:lnTo>
                    <a:pt x="2903339" y="2143965"/>
                  </a:lnTo>
                  <a:lnTo>
                    <a:pt x="2945545" y="2128874"/>
                  </a:lnTo>
                  <a:lnTo>
                    <a:pt x="2987478" y="2112941"/>
                  </a:lnTo>
                  <a:lnTo>
                    <a:pt x="3029122" y="2096168"/>
                  </a:lnTo>
                  <a:lnTo>
                    <a:pt x="3070464" y="2078559"/>
                  </a:lnTo>
                  <a:lnTo>
                    <a:pt x="3111491" y="2060114"/>
                  </a:lnTo>
                  <a:lnTo>
                    <a:pt x="3152189" y="2040837"/>
                  </a:lnTo>
                  <a:lnTo>
                    <a:pt x="3192544" y="2020729"/>
                  </a:lnTo>
                  <a:lnTo>
                    <a:pt x="3232542" y="1999792"/>
                  </a:lnTo>
                  <a:lnTo>
                    <a:pt x="3272170" y="1978030"/>
                  </a:lnTo>
                  <a:lnTo>
                    <a:pt x="3311413" y="1955443"/>
                  </a:lnTo>
                  <a:lnTo>
                    <a:pt x="3350258" y="1932034"/>
                  </a:lnTo>
                  <a:lnTo>
                    <a:pt x="3388692" y="1907806"/>
                  </a:lnTo>
                  <a:lnTo>
                    <a:pt x="3426699" y="1882760"/>
                  </a:lnTo>
                  <a:lnTo>
                    <a:pt x="3464268" y="1856899"/>
                  </a:lnTo>
                  <a:lnTo>
                    <a:pt x="3501384" y="1830224"/>
                  </a:lnTo>
                  <a:lnTo>
                    <a:pt x="3538033" y="1802739"/>
                  </a:lnTo>
                  <a:lnTo>
                    <a:pt x="3574201" y="1774445"/>
                  </a:lnTo>
                  <a:lnTo>
                    <a:pt x="3609875" y="1745344"/>
                  </a:lnTo>
                  <a:lnTo>
                    <a:pt x="3645041" y="1715438"/>
                  </a:lnTo>
                  <a:lnTo>
                    <a:pt x="3679685" y="1684731"/>
                  </a:lnTo>
                  <a:lnTo>
                    <a:pt x="3713794" y="1653223"/>
                  </a:lnTo>
                  <a:lnTo>
                    <a:pt x="3747353" y="1620917"/>
                  </a:lnTo>
                  <a:lnTo>
                    <a:pt x="3780350" y="1587816"/>
                  </a:lnTo>
                  <a:lnTo>
                    <a:pt x="3812769" y="1553921"/>
                  </a:lnTo>
                  <a:lnTo>
                    <a:pt x="3844598" y="1519234"/>
                  </a:lnTo>
                  <a:lnTo>
                    <a:pt x="3875823" y="1483759"/>
                  </a:lnTo>
                  <a:lnTo>
                    <a:pt x="3906430" y="1447496"/>
                  </a:lnTo>
                  <a:lnTo>
                    <a:pt x="3936404" y="1410448"/>
                  </a:lnTo>
                  <a:lnTo>
                    <a:pt x="3965734" y="1372618"/>
                  </a:lnTo>
                  <a:lnTo>
                    <a:pt x="3994404" y="1334008"/>
                  </a:lnTo>
                  <a:lnTo>
                    <a:pt x="21583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51234" y="2803397"/>
              <a:ext cx="2269490" cy="1402715"/>
            </a:xfrm>
            <a:custGeom>
              <a:avLst/>
              <a:gdLst/>
              <a:ahLst/>
              <a:cxnLst/>
              <a:rect l="l" t="t" r="r" b="b"/>
              <a:pathLst>
                <a:path w="2269490" h="1402714">
                  <a:moveTo>
                    <a:pt x="110929" y="0"/>
                  </a:moveTo>
                  <a:lnTo>
                    <a:pt x="96138" y="47274"/>
                  </a:lnTo>
                  <a:lnTo>
                    <a:pt x="82404" y="94782"/>
                  </a:lnTo>
                  <a:lnTo>
                    <a:pt x="69727" y="142507"/>
                  </a:lnTo>
                  <a:lnTo>
                    <a:pt x="58105" y="190431"/>
                  </a:lnTo>
                  <a:lnTo>
                    <a:pt x="47541" y="238536"/>
                  </a:lnTo>
                  <a:lnTo>
                    <a:pt x="38032" y="286806"/>
                  </a:lnTo>
                  <a:lnTo>
                    <a:pt x="29581" y="335223"/>
                  </a:lnTo>
                  <a:lnTo>
                    <a:pt x="22185" y="383770"/>
                  </a:lnTo>
                  <a:lnTo>
                    <a:pt x="15847" y="432429"/>
                  </a:lnTo>
                  <a:lnTo>
                    <a:pt x="10564" y="481184"/>
                  </a:lnTo>
                  <a:lnTo>
                    <a:pt x="6338" y="530016"/>
                  </a:lnTo>
                  <a:lnTo>
                    <a:pt x="3169" y="578909"/>
                  </a:lnTo>
                  <a:lnTo>
                    <a:pt x="1056" y="627846"/>
                  </a:lnTo>
                  <a:lnTo>
                    <a:pt x="0" y="676808"/>
                  </a:lnTo>
                  <a:lnTo>
                    <a:pt x="0" y="725779"/>
                  </a:lnTo>
                  <a:lnTo>
                    <a:pt x="1056" y="774741"/>
                  </a:lnTo>
                  <a:lnTo>
                    <a:pt x="3169" y="823678"/>
                  </a:lnTo>
                  <a:lnTo>
                    <a:pt x="6338" y="872571"/>
                  </a:lnTo>
                  <a:lnTo>
                    <a:pt x="10564" y="921403"/>
                  </a:lnTo>
                  <a:lnTo>
                    <a:pt x="15847" y="970158"/>
                  </a:lnTo>
                  <a:lnTo>
                    <a:pt x="22185" y="1018817"/>
                  </a:lnTo>
                  <a:lnTo>
                    <a:pt x="29581" y="1067364"/>
                  </a:lnTo>
                  <a:lnTo>
                    <a:pt x="38032" y="1115781"/>
                  </a:lnTo>
                  <a:lnTo>
                    <a:pt x="47541" y="1164051"/>
                  </a:lnTo>
                  <a:lnTo>
                    <a:pt x="58105" y="1212156"/>
                  </a:lnTo>
                  <a:lnTo>
                    <a:pt x="69727" y="1260080"/>
                  </a:lnTo>
                  <a:lnTo>
                    <a:pt x="82404" y="1307805"/>
                  </a:lnTo>
                  <a:lnTo>
                    <a:pt x="96138" y="1355313"/>
                  </a:lnTo>
                  <a:lnTo>
                    <a:pt x="110929" y="1402588"/>
                  </a:lnTo>
                  <a:lnTo>
                    <a:pt x="2269294" y="701293"/>
                  </a:lnTo>
                  <a:lnTo>
                    <a:pt x="11092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62163" y="2170811"/>
              <a:ext cx="2158365" cy="1334135"/>
            </a:xfrm>
            <a:custGeom>
              <a:avLst/>
              <a:gdLst/>
              <a:ahLst/>
              <a:cxnLst/>
              <a:rect l="l" t="t" r="r" b="b"/>
              <a:pathLst>
                <a:path w="2158365" h="1334135">
                  <a:moveTo>
                    <a:pt x="322325" y="0"/>
                  </a:moveTo>
                  <a:lnTo>
                    <a:pt x="292815" y="41599"/>
                  </a:lnTo>
                  <a:lnTo>
                    <a:pt x="264269" y="83820"/>
                  </a:lnTo>
                  <a:lnTo>
                    <a:pt x="236696" y="126643"/>
                  </a:lnTo>
                  <a:lnTo>
                    <a:pt x="210105" y="170053"/>
                  </a:lnTo>
                  <a:lnTo>
                    <a:pt x="184503" y="214031"/>
                  </a:lnTo>
                  <a:lnTo>
                    <a:pt x="159900" y="258561"/>
                  </a:lnTo>
                  <a:lnTo>
                    <a:pt x="136302" y="303625"/>
                  </a:lnTo>
                  <a:lnTo>
                    <a:pt x="113720" y="349206"/>
                  </a:lnTo>
                  <a:lnTo>
                    <a:pt x="92160" y="395287"/>
                  </a:lnTo>
                  <a:lnTo>
                    <a:pt x="71632" y="441850"/>
                  </a:lnTo>
                  <a:lnTo>
                    <a:pt x="52143" y="488879"/>
                  </a:lnTo>
                  <a:lnTo>
                    <a:pt x="33703" y="536356"/>
                  </a:lnTo>
                  <a:lnTo>
                    <a:pt x="16319" y="584265"/>
                  </a:lnTo>
                  <a:lnTo>
                    <a:pt x="0" y="632587"/>
                  </a:lnTo>
                  <a:lnTo>
                    <a:pt x="2158364" y="1333880"/>
                  </a:lnTo>
                  <a:lnTo>
                    <a:pt x="3223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84489" y="1235328"/>
              <a:ext cx="1836420" cy="2269490"/>
            </a:xfrm>
            <a:custGeom>
              <a:avLst/>
              <a:gdLst/>
              <a:ahLst/>
              <a:cxnLst/>
              <a:rect l="l" t="t" r="r" b="b"/>
              <a:pathLst>
                <a:path w="1836420" h="2269490">
                  <a:moveTo>
                    <a:pt x="1836038" y="0"/>
                  </a:moveTo>
                  <a:lnTo>
                    <a:pt x="1786579" y="537"/>
                  </a:lnTo>
                  <a:lnTo>
                    <a:pt x="1737271" y="2145"/>
                  </a:lnTo>
                  <a:lnTo>
                    <a:pt x="1688128" y="4815"/>
                  </a:lnTo>
                  <a:lnTo>
                    <a:pt x="1639167" y="8540"/>
                  </a:lnTo>
                  <a:lnTo>
                    <a:pt x="1590401" y="13312"/>
                  </a:lnTo>
                  <a:lnTo>
                    <a:pt x="1541846" y="19124"/>
                  </a:lnTo>
                  <a:lnTo>
                    <a:pt x="1493516" y="25969"/>
                  </a:lnTo>
                  <a:lnTo>
                    <a:pt x="1445427" y="33837"/>
                  </a:lnTo>
                  <a:lnTo>
                    <a:pt x="1397594" y="42723"/>
                  </a:lnTo>
                  <a:lnTo>
                    <a:pt x="1350030" y="52618"/>
                  </a:lnTo>
                  <a:lnTo>
                    <a:pt x="1302752" y="63515"/>
                  </a:lnTo>
                  <a:lnTo>
                    <a:pt x="1255773" y="75407"/>
                  </a:lnTo>
                  <a:lnTo>
                    <a:pt x="1209110" y="88284"/>
                  </a:lnTo>
                  <a:lnTo>
                    <a:pt x="1162776" y="102141"/>
                  </a:lnTo>
                  <a:lnTo>
                    <a:pt x="1116787" y="116970"/>
                  </a:lnTo>
                  <a:lnTo>
                    <a:pt x="1071158" y="132762"/>
                  </a:lnTo>
                  <a:lnTo>
                    <a:pt x="1025903" y="149510"/>
                  </a:lnTo>
                  <a:lnTo>
                    <a:pt x="981037" y="167208"/>
                  </a:lnTo>
                  <a:lnTo>
                    <a:pt x="936576" y="185846"/>
                  </a:lnTo>
                  <a:lnTo>
                    <a:pt x="892534" y="205418"/>
                  </a:lnTo>
                  <a:lnTo>
                    <a:pt x="848926" y="225916"/>
                  </a:lnTo>
                  <a:lnTo>
                    <a:pt x="805767" y="247332"/>
                  </a:lnTo>
                  <a:lnTo>
                    <a:pt x="763072" y="269659"/>
                  </a:lnTo>
                  <a:lnTo>
                    <a:pt x="720855" y="292889"/>
                  </a:lnTo>
                  <a:lnTo>
                    <a:pt x="679132" y="317015"/>
                  </a:lnTo>
                  <a:lnTo>
                    <a:pt x="637918" y="342029"/>
                  </a:lnTo>
                  <a:lnTo>
                    <a:pt x="597227" y="367923"/>
                  </a:lnTo>
                  <a:lnTo>
                    <a:pt x="557075" y="394690"/>
                  </a:lnTo>
                  <a:lnTo>
                    <a:pt x="517475" y="422322"/>
                  </a:lnTo>
                  <a:lnTo>
                    <a:pt x="478444" y="450813"/>
                  </a:lnTo>
                  <a:lnTo>
                    <a:pt x="439996" y="480153"/>
                  </a:lnTo>
                  <a:lnTo>
                    <a:pt x="402146" y="510335"/>
                  </a:lnTo>
                  <a:lnTo>
                    <a:pt x="364908" y="541353"/>
                  </a:lnTo>
                  <a:lnTo>
                    <a:pt x="328298" y="573198"/>
                  </a:lnTo>
                  <a:lnTo>
                    <a:pt x="292331" y="605862"/>
                  </a:lnTo>
                  <a:lnTo>
                    <a:pt x="257021" y="639339"/>
                  </a:lnTo>
                  <a:lnTo>
                    <a:pt x="222384" y="673621"/>
                  </a:lnTo>
                  <a:lnTo>
                    <a:pt x="188434" y="708699"/>
                  </a:lnTo>
                  <a:lnTo>
                    <a:pt x="155186" y="744567"/>
                  </a:lnTo>
                  <a:lnTo>
                    <a:pt x="122655" y="781216"/>
                  </a:lnTo>
                  <a:lnTo>
                    <a:pt x="90856" y="818640"/>
                  </a:lnTo>
                  <a:lnTo>
                    <a:pt x="59804" y="856831"/>
                  </a:lnTo>
                  <a:lnTo>
                    <a:pt x="29513" y="895780"/>
                  </a:lnTo>
                  <a:lnTo>
                    <a:pt x="0" y="935482"/>
                  </a:lnTo>
                  <a:lnTo>
                    <a:pt x="1836038" y="2269363"/>
                  </a:lnTo>
                  <a:lnTo>
                    <a:pt x="18360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310876" y="2387041"/>
            <a:ext cx="935355" cy="488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Automobile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35%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58376" y="4514469"/>
            <a:ext cx="522605" cy="48768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96520" marR="5080" indent="-83820">
              <a:lnSpc>
                <a:spcPct val="102000"/>
              </a:lnSpc>
              <a:spcBef>
                <a:spcPts val="60"/>
              </a:spcBef>
            </a:pPr>
            <a:r>
              <a:rPr dirty="0" sz="1500" spc="-1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xti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le  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35%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97902" y="3292602"/>
            <a:ext cx="836294" cy="48768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54635" marR="5080" indent="-242570">
              <a:lnSpc>
                <a:spcPct val="102000"/>
              </a:lnSpc>
              <a:spcBef>
                <a:spcPts val="60"/>
              </a:spcBef>
            </a:pP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ace  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889" y="2469007"/>
            <a:ext cx="641985" cy="48768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05740" marR="5080" indent="-193675">
              <a:lnSpc>
                <a:spcPct val="102000"/>
              </a:lnSpc>
              <a:spcBef>
                <a:spcPts val="6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Medi</a:t>
            </a:r>
            <a:r>
              <a:rPr dirty="0" sz="15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al  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74683" y="1801114"/>
            <a:ext cx="550545" cy="48768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09855" marR="5080" indent="-97790">
              <a:lnSpc>
                <a:spcPct val="102000"/>
              </a:lnSpc>
              <a:spcBef>
                <a:spcPts val="6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838447" y="306451"/>
            <a:ext cx="40138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OUR</a:t>
            </a:r>
            <a:r>
              <a:rPr dirty="0" u="heavy" sz="2400" spc="-5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CUSTOMERS</a:t>
            </a:r>
            <a:r>
              <a:rPr dirty="0" u="heavy" sz="2400" spc="-3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FROM</a:t>
            </a:r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6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0913" y="1148918"/>
            <a:ext cx="20675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We</a:t>
            </a:r>
            <a:r>
              <a:rPr dirty="0" u="heavy" sz="2400" spc="-5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Export</a:t>
            </a:r>
            <a:r>
              <a:rPr dirty="0" u="heavy" sz="2400" spc="-5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2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to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1665" y="1611248"/>
            <a:ext cx="4812665" cy="3043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Georgia"/>
                <a:cs typeface="Georgia"/>
              </a:rPr>
              <a:t>Schaeffler</a:t>
            </a:r>
            <a:r>
              <a:rPr dirty="0" sz="2200" spc="-2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–</a:t>
            </a:r>
            <a:r>
              <a:rPr dirty="0" sz="2200" spc="-2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Thailand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Georgia"/>
                <a:cs typeface="Georgia"/>
              </a:rPr>
              <a:t>Curtis</a:t>
            </a:r>
            <a:r>
              <a:rPr dirty="0" sz="220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Instruments</a:t>
            </a:r>
            <a:r>
              <a:rPr dirty="0" sz="2200" spc="3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– Bulgaria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Georgia"/>
                <a:cs typeface="Georgia"/>
              </a:rPr>
              <a:t>Williams</a:t>
            </a:r>
            <a:r>
              <a:rPr dirty="0" sz="2200" spc="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Control</a:t>
            </a:r>
            <a:r>
              <a:rPr dirty="0" sz="2200" spc="-1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-</a:t>
            </a:r>
            <a:r>
              <a:rPr dirty="0" sz="2200" spc="-1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China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Georgia"/>
                <a:cs typeface="Georgia"/>
              </a:rPr>
              <a:t>Williams</a:t>
            </a:r>
            <a:r>
              <a:rPr dirty="0" sz="220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Control</a:t>
            </a:r>
            <a:r>
              <a:rPr dirty="0" sz="2200" spc="-1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–</a:t>
            </a:r>
            <a:r>
              <a:rPr dirty="0" sz="2200" spc="-15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USA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Georgia"/>
                <a:cs typeface="Georgia"/>
              </a:rPr>
              <a:t>Kubler</a:t>
            </a:r>
            <a:r>
              <a:rPr dirty="0" sz="220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–</a:t>
            </a:r>
            <a:r>
              <a:rPr dirty="0" sz="2200" spc="-3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Germany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Georgia"/>
                <a:cs typeface="Georgia"/>
              </a:rPr>
              <a:t>AQ</a:t>
            </a:r>
            <a:r>
              <a:rPr dirty="0" sz="2200" spc="-1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Wiring</a:t>
            </a:r>
            <a:r>
              <a:rPr dirty="0" sz="220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System</a:t>
            </a:r>
            <a:r>
              <a:rPr dirty="0" sz="2200" spc="2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–</a:t>
            </a:r>
            <a:r>
              <a:rPr dirty="0" sz="2200" spc="-2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Lithuania</a:t>
            </a:r>
            <a:r>
              <a:rPr dirty="0" sz="2200" spc="15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UAB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Georgia"/>
                <a:cs typeface="Georgia"/>
              </a:rPr>
              <a:t>Rosenberger-</a:t>
            </a:r>
            <a:r>
              <a:rPr dirty="0" sz="2200" spc="3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China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Georgia"/>
                <a:cs typeface="Georgia"/>
              </a:rPr>
              <a:t>Erling</a:t>
            </a:r>
            <a:r>
              <a:rPr dirty="0" sz="2200" spc="-25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Klinger</a:t>
            </a:r>
            <a:r>
              <a:rPr dirty="0" sz="2200" spc="1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-Brazil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Georgia"/>
                <a:cs typeface="Georgia"/>
              </a:rPr>
              <a:t>Cutis</a:t>
            </a:r>
            <a:r>
              <a:rPr dirty="0" sz="220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Instruments</a:t>
            </a:r>
            <a:r>
              <a:rPr dirty="0" sz="2200" spc="2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–</a:t>
            </a:r>
            <a:r>
              <a:rPr dirty="0" sz="2200" spc="-10">
                <a:latin typeface="Georgia"/>
                <a:cs typeface="Georgia"/>
              </a:rPr>
              <a:t> USA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468" y="1239774"/>
            <a:ext cx="22612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Overall</a:t>
            </a:r>
            <a:r>
              <a:rPr dirty="0" sz="2000" spc="-8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Turnover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43120" y="306451"/>
            <a:ext cx="24041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OUR</a:t>
            </a:r>
            <a:r>
              <a:rPr dirty="0" u="heavy" sz="2400" spc="-10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GROWTH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188464" y="5742432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 h="0">
                <a:moveTo>
                  <a:pt x="0" y="0"/>
                </a:moveTo>
                <a:lnTo>
                  <a:pt x="3261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2183701" y="2369629"/>
            <a:ext cx="7609840" cy="3798570"/>
            <a:chOff x="2183701" y="2369629"/>
            <a:chExt cx="7609840" cy="3798570"/>
          </a:xfrm>
        </p:grpSpPr>
        <p:sp>
          <p:nvSpPr>
            <p:cNvPr id="12" name="object 12"/>
            <p:cNvSpPr/>
            <p:nvPr/>
          </p:nvSpPr>
          <p:spPr>
            <a:xfrm>
              <a:off x="2811780" y="5742432"/>
              <a:ext cx="1602105" cy="0"/>
            </a:xfrm>
            <a:custGeom>
              <a:avLst/>
              <a:gdLst/>
              <a:ahLst/>
              <a:cxnLst/>
              <a:rect l="l" t="t" r="r" b="b"/>
              <a:pathLst>
                <a:path w="1602104" h="0">
                  <a:moveTo>
                    <a:pt x="0" y="0"/>
                  </a:moveTo>
                  <a:lnTo>
                    <a:pt x="652271" y="0"/>
                  </a:lnTo>
                </a:path>
                <a:path w="1602104" h="0">
                  <a:moveTo>
                    <a:pt x="949452" y="0"/>
                  </a:moveTo>
                  <a:lnTo>
                    <a:pt x="16017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464052" y="5468112"/>
              <a:ext cx="297180" cy="695325"/>
            </a:xfrm>
            <a:custGeom>
              <a:avLst/>
              <a:gdLst/>
              <a:ahLst/>
              <a:cxnLst/>
              <a:rect l="l" t="t" r="r" b="b"/>
              <a:pathLst>
                <a:path w="297179" h="695325">
                  <a:moveTo>
                    <a:pt x="297180" y="0"/>
                  </a:moveTo>
                  <a:lnTo>
                    <a:pt x="0" y="0"/>
                  </a:lnTo>
                  <a:lnTo>
                    <a:pt x="0" y="694944"/>
                  </a:lnTo>
                  <a:lnTo>
                    <a:pt x="297180" y="694944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88464" y="5321808"/>
              <a:ext cx="5076825" cy="421005"/>
            </a:xfrm>
            <a:custGeom>
              <a:avLst/>
              <a:gdLst/>
              <a:ahLst/>
              <a:cxnLst/>
              <a:rect l="l" t="t" r="r" b="b"/>
              <a:pathLst>
                <a:path w="5076825" h="421004">
                  <a:moveTo>
                    <a:pt x="2523744" y="420623"/>
                  </a:moveTo>
                  <a:lnTo>
                    <a:pt x="3176016" y="420623"/>
                  </a:lnTo>
                </a:path>
                <a:path w="5076825" h="421004">
                  <a:moveTo>
                    <a:pt x="0" y="0"/>
                  </a:moveTo>
                  <a:lnTo>
                    <a:pt x="2225040" y="0"/>
                  </a:lnTo>
                </a:path>
                <a:path w="5076825" h="421004">
                  <a:moveTo>
                    <a:pt x="2523744" y="0"/>
                  </a:moveTo>
                  <a:lnTo>
                    <a:pt x="50764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413504" y="5026152"/>
              <a:ext cx="299085" cy="1137285"/>
            </a:xfrm>
            <a:custGeom>
              <a:avLst/>
              <a:gdLst/>
              <a:ahLst/>
              <a:cxnLst/>
              <a:rect l="l" t="t" r="r" b="b"/>
              <a:pathLst>
                <a:path w="299085" h="1137285">
                  <a:moveTo>
                    <a:pt x="298704" y="0"/>
                  </a:moveTo>
                  <a:lnTo>
                    <a:pt x="0" y="0"/>
                  </a:lnTo>
                  <a:lnTo>
                    <a:pt x="0" y="1136904"/>
                  </a:lnTo>
                  <a:lnTo>
                    <a:pt x="298704" y="1136904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661660" y="5742432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79" h="0">
                  <a:moveTo>
                    <a:pt x="0" y="0"/>
                  </a:moveTo>
                  <a:lnTo>
                    <a:pt x="652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364480" y="5532120"/>
              <a:ext cx="297180" cy="631190"/>
            </a:xfrm>
            <a:custGeom>
              <a:avLst/>
              <a:gdLst/>
              <a:ahLst/>
              <a:cxnLst/>
              <a:rect l="l" t="t" r="r" b="b"/>
              <a:pathLst>
                <a:path w="297179" h="631189">
                  <a:moveTo>
                    <a:pt x="297180" y="0"/>
                  </a:moveTo>
                  <a:lnTo>
                    <a:pt x="0" y="0"/>
                  </a:lnTo>
                  <a:lnTo>
                    <a:pt x="0" y="630935"/>
                  </a:lnTo>
                  <a:lnTo>
                    <a:pt x="297180" y="630935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612635" y="5742432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79" h="0">
                  <a:moveTo>
                    <a:pt x="0" y="0"/>
                  </a:moveTo>
                  <a:lnTo>
                    <a:pt x="652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313932" y="5405627"/>
              <a:ext cx="299085" cy="757555"/>
            </a:xfrm>
            <a:custGeom>
              <a:avLst/>
              <a:gdLst/>
              <a:ahLst/>
              <a:cxnLst/>
              <a:rect l="l" t="t" r="r" b="b"/>
              <a:pathLst>
                <a:path w="299084" h="757554">
                  <a:moveTo>
                    <a:pt x="298703" y="0"/>
                  </a:moveTo>
                  <a:lnTo>
                    <a:pt x="0" y="0"/>
                  </a:lnTo>
                  <a:lnTo>
                    <a:pt x="0" y="757428"/>
                  </a:lnTo>
                  <a:lnTo>
                    <a:pt x="298703" y="757428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188464" y="4479036"/>
              <a:ext cx="6026150" cy="1263650"/>
            </a:xfrm>
            <a:custGeom>
              <a:avLst/>
              <a:gdLst/>
              <a:ahLst/>
              <a:cxnLst/>
              <a:rect l="l" t="t" r="r" b="b"/>
              <a:pathLst>
                <a:path w="6026150" h="1263650">
                  <a:moveTo>
                    <a:pt x="5373624" y="1263395"/>
                  </a:moveTo>
                  <a:lnTo>
                    <a:pt x="6025895" y="1263395"/>
                  </a:lnTo>
                </a:path>
                <a:path w="6026150" h="1263650">
                  <a:moveTo>
                    <a:pt x="5373624" y="842772"/>
                  </a:moveTo>
                  <a:lnTo>
                    <a:pt x="6025895" y="842772"/>
                  </a:lnTo>
                </a:path>
                <a:path w="6026150" h="1263650">
                  <a:moveTo>
                    <a:pt x="0" y="420624"/>
                  </a:moveTo>
                  <a:lnTo>
                    <a:pt x="5076444" y="420624"/>
                  </a:lnTo>
                </a:path>
                <a:path w="6026150" h="1263650">
                  <a:moveTo>
                    <a:pt x="5373624" y="420624"/>
                  </a:moveTo>
                  <a:lnTo>
                    <a:pt x="6025895" y="420624"/>
                  </a:lnTo>
                </a:path>
                <a:path w="6026150" h="1263650">
                  <a:moveTo>
                    <a:pt x="0" y="0"/>
                  </a:moveTo>
                  <a:lnTo>
                    <a:pt x="60258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64908" y="4521708"/>
              <a:ext cx="297180" cy="1641475"/>
            </a:xfrm>
            <a:custGeom>
              <a:avLst/>
              <a:gdLst/>
              <a:ahLst/>
              <a:cxnLst/>
              <a:rect l="l" t="t" r="r" b="b"/>
              <a:pathLst>
                <a:path w="297179" h="1641475">
                  <a:moveTo>
                    <a:pt x="297180" y="0"/>
                  </a:moveTo>
                  <a:lnTo>
                    <a:pt x="0" y="0"/>
                  </a:lnTo>
                  <a:lnTo>
                    <a:pt x="0" y="1641348"/>
                  </a:lnTo>
                  <a:lnTo>
                    <a:pt x="297180" y="1641348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88464" y="4058412"/>
              <a:ext cx="6977380" cy="1684020"/>
            </a:xfrm>
            <a:custGeom>
              <a:avLst/>
              <a:gdLst/>
              <a:ahLst/>
              <a:cxnLst/>
              <a:rect l="l" t="t" r="r" b="b"/>
              <a:pathLst>
                <a:path w="6977380" h="1684020">
                  <a:moveTo>
                    <a:pt x="6324600" y="1684020"/>
                  </a:moveTo>
                  <a:lnTo>
                    <a:pt x="6976871" y="1684020"/>
                  </a:lnTo>
                </a:path>
                <a:path w="6977380" h="1684020">
                  <a:moveTo>
                    <a:pt x="6324600" y="1263396"/>
                  </a:moveTo>
                  <a:lnTo>
                    <a:pt x="6976871" y="1263396"/>
                  </a:lnTo>
                </a:path>
                <a:path w="6977380" h="1684020">
                  <a:moveTo>
                    <a:pt x="6324600" y="841248"/>
                  </a:moveTo>
                  <a:lnTo>
                    <a:pt x="6976871" y="841248"/>
                  </a:lnTo>
                </a:path>
                <a:path w="6977380" h="1684020">
                  <a:moveTo>
                    <a:pt x="6324600" y="420624"/>
                  </a:moveTo>
                  <a:lnTo>
                    <a:pt x="6976871" y="420624"/>
                  </a:lnTo>
                </a:path>
                <a:path w="6977380" h="1684020">
                  <a:moveTo>
                    <a:pt x="0" y="0"/>
                  </a:moveTo>
                  <a:lnTo>
                    <a:pt x="6025895" y="0"/>
                  </a:lnTo>
                </a:path>
                <a:path w="6977380" h="1684020">
                  <a:moveTo>
                    <a:pt x="6324600" y="0"/>
                  </a:moveTo>
                  <a:lnTo>
                    <a:pt x="6976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214360" y="3867912"/>
              <a:ext cx="299085" cy="2295525"/>
            </a:xfrm>
            <a:custGeom>
              <a:avLst/>
              <a:gdLst/>
              <a:ahLst/>
              <a:cxnLst/>
              <a:rect l="l" t="t" r="r" b="b"/>
              <a:pathLst>
                <a:path w="299084" h="2295525">
                  <a:moveTo>
                    <a:pt x="298704" y="0"/>
                  </a:moveTo>
                  <a:lnTo>
                    <a:pt x="0" y="0"/>
                  </a:lnTo>
                  <a:lnTo>
                    <a:pt x="0" y="2295144"/>
                  </a:lnTo>
                  <a:lnTo>
                    <a:pt x="298704" y="2295144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188464" y="3215640"/>
              <a:ext cx="7600315" cy="2527300"/>
            </a:xfrm>
            <a:custGeom>
              <a:avLst/>
              <a:gdLst/>
              <a:ahLst/>
              <a:cxnLst/>
              <a:rect l="l" t="t" r="r" b="b"/>
              <a:pathLst>
                <a:path w="7600315" h="2527300">
                  <a:moveTo>
                    <a:pt x="7274052" y="2526792"/>
                  </a:moveTo>
                  <a:lnTo>
                    <a:pt x="7600188" y="2526792"/>
                  </a:lnTo>
                </a:path>
                <a:path w="7600315" h="2527300">
                  <a:moveTo>
                    <a:pt x="7274052" y="2106168"/>
                  </a:moveTo>
                  <a:lnTo>
                    <a:pt x="7600188" y="2106168"/>
                  </a:lnTo>
                </a:path>
                <a:path w="7600315" h="2527300">
                  <a:moveTo>
                    <a:pt x="7274052" y="1684020"/>
                  </a:moveTo>
                  <a:lnTo>
                    <a:pt x="7600188" y="1684020"/>
                  </a:lnTo>
                </a:path>
                <a:path w="7600315" h="2527300">
                  <a:moveTo>
                    <a:pt x="7274052" y="1263396"/>
                  </a:moveTo>
                  <a:lnTo>
                    <a:pt x="7600188" y="1263396"/>
                  </a:lnTo>
                </a:path>
                <a:path w="7600315" h="2527300">
                  <a:moveTo>
                    <a:pt x="7274052" y="842772"/>
                  </a:moveTo>
                  <a:lnTo>
                    <a:pt x="7600188" y="842772"/>
                  </a:lnTo>
                </a:path>
                <a:path w="7600315" h="2527300">
                  <a:moveTo>
                    <a:pt x="0" y="420624"/>
                  </a:moveTo>
                  <a:lnTo>
                    <a:pt x="6976871" y="420624"/>
                  </a:lnTo>
                </a:path>
                <a:path w="7600315" h="2527300">
                  <a:moveTo>
                    <a:pt x="7274052" y="420624"/>
                  </a:moveTo>
                  <a:lnTo>
                    <a:pt x="7600188" y="420624"/>
                  </a:lnTo>
                </a:path>
                <a:path w="7600315" h="2527300">
                  <a:moveTo>
                    <a:pt x="0" y="0"/>
                  </a:moveTo>
                  <a:lnTo>
                    <a:pt x="6976871" y="0"/>
                  </a:lnTo>
                </a:path>
                <a:path w="7600315" h="2527300">
                  <a:moveTo>
                    <a:pt x="7274052" y="0"/>
                  </a:moveTo>
                  <a:lnTo>
                    <a:pt x="7600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188464" y="2792634"/>
              <a:ext cx="7600315" cy="5080"/>
            </a:xfrm>
            <a:custGeom>
              <a:avLst/>
              <a:gdLst/>
              <a:ahLst/>
              <a:cxnLst/>
              <a:rect l="l" t="t" r="r" b="b"/>
              <a:pathLst>
                <a:path w="7600315" h="5080">
                  <a:moveTo>
                    <a:pt x="0" y="4762"/>
                  </a:moveTo>
                  <a:lnTo>
                    <a:pt x="7600188" y="4762"/>
                  </a:lnTo>
                </a:path>
                <a:path w="7600315" h="5080">
                  <a:moveTo>
                    <a:pt x="0" y="0"/>
                  </a:moveTo>
                  <a:lnTo>
                    <a:pt x="760018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165335" y="2795016"/>
              <a:ext cx="297180" cy="3368040"/>
            </a:xfrm>
            <a:custGeom>
              <a:avLst/>
              <a:gdLst/>
              <a:ahLst/>
              <a:cxnLst/>
              <a:rect l="l" t="t" r="r" b="b"/>
              <a:pathLst>
                <a:path w="297179" h="3368040">
                  <a:moveTo>
                    <a:pt x="297180" y="0"/>
                  </a:moveTo>
                  <a:lnTo>
                    <a:pt x="0" y="0"/>
                  </a:lnTo>
                  <a:lnTo>
                    <a:pt x="0" y="3368040"/>
                  </a:lnTo>
                  <a:lnTo>
                    <a:pt x="297180" y="336804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188464" y="2374392"/>
              <a:ext cx="7600315" cy="3789045"/>
            </a:xfrm>
            <a:custGeom>
              <a:avLst/>
              <a:gdLst/>
              <a:ahLst/>
              <a:cxnLst/>
              <a:rect l="l" t="t" r="r" b="b"/>
              <a:pathLst>
                <a:path w="7600315" h="3789045">
                  <a:moveTo>
                    <a:pt x="0" y="3788664"/>
                  </a:moveTo>
                  <a:lnTo>
                    <a:pt x="7600188" y="3788664"/>
                  </a:lnTo>
                </a:path>
                <a:path w="7600315" h="3789045">
                  <a:moveTo>
                    <a:pt x="0" y="0"/>
                  </a:moveTo>
                  <a:lnTo>
                    <a:pt x="7600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2514600" y="5552694"/>
            <a:ext cx="297180" cy="60579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70485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555"/>
              </a:spcBef>
            </a:pPr>
            <a:r>
              <a:rPr dirty="0" sz="1400" spc="-5" b="1">
                <a:latin typeface="Calibri"/>
                <a:cs typeface="Calibri"/>
              </a:rPr>
              <a:t>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64052" y="5468111"/>
            <a:ext cx="322580" cy="690245"/>
          </a:xfrm>
          <a:prstGeom prst="rect">
            <a:avLst/>
          </a:prstGeom>
          <a:solidFill>
            <a:srgbClr val="4471C4"/>
          </a:solidFill>
        </p:spPr>
        <p:txBody>
          <a:bodyPr wrap="square" lIns="0" tIns="495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r>
              <a:rPr dirty="0" sz="1400" spc="-5" b="1">
                <a:latin typeface="Calibri"/>
                <a:cs typeface="Calibri"/>
              </a:rPr>
              <a:t>16.5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13503" y="5026152"/>
            <a:ext cx="299085" cy="1132205"/>
          </a:xfrm>
          <a:prstGeom prst="rect">
            <a:avLst/>
          </a:prstGeom>
          <a:solidFill>
            <a:srgbClr val="4471C4"/>
          </a:solidFill>
        </p:spPr>
        <p:txBody>
          <a:bodyPr wrap="square" lIns="0" tIns="49530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390"/>
              </a:spcBef>
            </a:pPr>
            <a:r>
              <a:rPr dirty="0" sz="1400" spc="-5" b="1">
                <a:latin typeface="Calibri"/>
                <a:cs typeface="Calibri"/>
              </a:rPr>
              <a:t>27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64479" y="5552694"/>
            <a:ext cx="297180" cy="60579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28575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225"/>
              </a:spcBef>
            </a:pPr>
            <a:r>
              <a:rPr dirty="0" sz="1400" spc="-5" b="1">
                <a:latin typeface="Calibri"/>
                <a:cs typeface="Calibri"/>
              </a:rPr>
              <a:t>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13932" y="5405628"/>
            <a:ext cx="299085" cy="75311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4889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385"/>
              </a:spcBef>
            </a:pPr>
            <a:r>
              <a:rPr dirty="0" sz="1400" spc="-5" b="1"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64907" y="4483798"/>
            <a:ext cx="297180" cy="1674495"/>
          </a:xfrm>
          <a:prstGeom prst="rect">
            <a:avLst/>
          </a:prstGeom>
          <a:solidFill>
            <a:srgbClr val="4471C4"/>
          </a:solidFill>
        </p:spPr>
        <p:txBody>
          <a:bodyPr wrap="square" lIns="0" tIns="86995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685"/>
              </a:spcBef>
            </a:pPr>
            <a:r>
              <a:rPr dirty="0" sz="1400" spc="-5" b="1">
                <a:latin typeface="Calibri"/>
                <a:cs typeface="Calibri"/>
              </a:rPr>
              <a:t>39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14359" y="3867911"/>
            <a:ext cx="324485" cy="2290445"/>
          </a:xfrm>
          <a:prstGeom prst="rect">
            <a:avLst/>
          </a:prstGeom>
          <a:solidFill>
            <a:srgbClr val="4471C4"/>
          </a:solidFill>
        </p:spPr>
        <p:txBody>
          <a:bodyPr wrap="square" lIns="0" tIns="495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r>
              <a:rPr dirty="0" sz="1400" spc="-10" b="1">
                <a:latin typeface="Calibri"/>
                <a:cs typeface="Calibri"/>
              </a:rPr>
              <a:t>54</a:t>
            </a:r>
            <a:r>
              <a:rPr dirty="0" sz="1400" spc="-5" b="1">
                <a:latin typeface="Calibri"/>
                <a:cs typeface="Calibri"/>
              </a:rPr>
              <a:t>.5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65335" y="2831083"/>
            <a:ext cx="2971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20367" y="6024168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30070" y="5603240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30070" y="5181980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30070" y="4760417"/>
            <a:ext cx="2057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30070" y="4339844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0070" y="3918584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30070" y="3076448"/>
            <a:ext cx="205740" cy="661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30070" y="2234311"/>
            <a:ext cx="205740" cy="661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90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32735" y="6255511"/>
            <a:ext cx="661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-17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83077" y="6255511"/>
            <a:ext cx="661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-18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33164" y="6255511"/>
            <a:ext cx="661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-19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83504" y="6255511"/>
            <a:ext cx="661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-20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33846" y="6255511"/>
            <a:ext cx="661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-21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83932" y="6255511"/>
            <a:ext cx="661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-22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34273" y="6255511"/>
            <a:ext cx="661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-23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984742" y="6255511"/>
            <a:ext cx="661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-24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34710" y="1639061"/>
            <a:ext cx="821055" cy="5422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40335" marR="5080" indent="-128270">
              <a:lnSpc>
                <a:spcPct val="103699"/>
              </a:lnSpc>
              <a:spcBef>
                <a:spcPts val="55"/>
              </a:spcBef>
            </a:pPr>
            <a:r>
              <a:rPr dirty="0" sz="1650" spc="-80" b="1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1650" spc="10" b="1">
                <a:solidFill>
                  <a:srgbClr val="585858"/>
                </a:solidFill>
                <a:latin typeface="Calibri"/>
                <a:cs typeface="Calibri"/>
              </a:rPr>
              <a:t>urno</a:t>
            </a:r>
            <a:r>
              <a:rPr dirty="0" sz="1650" spc="-10" b="1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dirty="0" sz="1650" spc="5" b="1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1650" spc="5" b="1">
                <a:solidFill>
                  <a:srgbClr val="585858"/>
                </a:solidFill>
                <a:latin typeface="Calibri"/>
                <a:cs typeface="Calibri"/>
              </a:rPr>
              <a:t>r  </a:t>
            </a:r>
            <a:r>
              <a:rPr dirty="0" sz="1650" spc="10" b="1">
                <a:solidFill>
                  <a:srgbClr val="585858"/>
                </a:solidFill>
                <a:latin typeface="Calibri"/>
                <a:cs typeface="Calibri"/>
              </a:rPr>
              <a:t>(in</a:t>
            </a:r>
            <a:r>
              <a:rPr dirty="0" sz="165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50" spc="5" b="1">
                <a:solidFill>
                  <a:srgbClr val="585858"/>
                </a:solidFill>
                <a:latin typeface="Calibri"/>
                <a:cs typeface="Calibri"/>
              </a:rPr>
              <a:t>Cr)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8570678" y="1083199"/>
            <a:ext cx="2434590" cy="1794510"/>
            <a:chOff x="8570678" y="1083199"/>
            <a:chExt cx="2434590" cy="1794510"/>
          </a:xfrm>
        </p:grpSpPr>
        <p:sp>
          <p:nvSpPr>
            <p:cNvPr id="54" name="object 54"/>
            <p:cNvSpPr/>
            <p:nvPr/>
          </p:nvSpPr>
          <p:spPr>
            <a:xfrm>
              <a:off x="8577028" y="1089549"/>
              <a:ext cx="2421890" cy="1781810"/>
            </a:xfrm>
            <a:custGeom>
              <a:avLst/>
              <a:gdLst/>
              <a:ahLst/>
              <a:cxnLst/>
              <a:rect l="l" t="t" r="r" b="b"/>
              <a:pathLst>
                <a:path w="2421890" h="1781810">
                  <a:moveTo>
                    <a:pt x="1209288" y="0"/>
                  </a:moveTo>
                  <a:lnTo>
                    <a:pt x="1158755" y="762"/>
                  </a:lnTo>
                  <a:lnTo>
                    <a:pt x="1108408" y="2897"/>
                  </a:lnTo>
                  <a:lnTo>
                    <a:pt x="1058316" y="6392"/>
                  </a:lnTo>
                  <a:lnTo>
                    <a:pt x="1008545" y="11236"/>
                  </a:lnTo>
                  <a:lnTo>
                    <a:pt x="959162" y="17415"/>
                  </a:lnTo>
                  <a:lnTo>
                    <a:pt x="910235" y="24917"/>
                  </a:lnTo>
                  <a:lnTo>
                    <a:pt x="861830" y="33731"/>
                  </a:lnTo>
                  <a:lnTo>
                    <a:pt x="814015" y="43844"/>
                  </a:lnTo>
                  <a:lnTo>
                    <a:pt x="766856" y="55244"/>
                  </a:lnTo>
                  <a:lnTo>
                    <a:pt x="720422" y="67919"/>
                  </a:lnTo>
                  <a:lnTo>
                    <a:pt x="674778" y="81856"/>
                  </a:lnTo>
                  <a:lnTo>
                    <a:pt x="629992" y="97044"/>
                  </a:lnTo>
                  <a:lnTo>
                    <a:pt x="586131" y="113470"/>
                  </a:lnTo>
                  <a:lnTo>
                    <a:pt x="543263" y="131121"/>
                  </a:lnTo>
                  <a:lnTo>
                    <a:pt x="501453" y="149986"/>
                  </a:lnTo>
                  <a:lnTo>
                    <a:pt x="460770" y="170053"/>
                  </a:lnTo>
                  <a:lnTo>
                    <a:pt x="421281" y="191308"/>
                  </a:lnTo>
                  <a:lnTo>
                    <a:pt x="383052" y="213741"/>
                  </a:lnTo>
                  <a:lnTo>
                    <a:pt x="346150" y="237339"/>
                  </a:lnTo>
                  <a:lnTo>
                    <a:pt x="310644" y="262089"/>
                  </a:lnTo>
                  <a:lnTo>
                    <a:pt x="276599" y="287979"/>
                  </a:lnTo>
                  <a:lnTo>
                    <a:pt x="244083" y="314998"/>
                  </a:lnTo>
                  <a:lnTo>
                    <a:pt x="213163" y="343132"/>
                  </a:lnTo>
                  <a:lnTo>
                    <a:pt x="183906" y="372370"/>
                  </a:lnTo>
                  <a:lnTo>
                    <a:pt x="156380" y="402700"/>
                  </a:lnTo>
                  <a:lnTo>
                    <a:pt x="127127" y="438694"/>
                  </a:lnTo>
                  <a:lnTo>
                    <a:pt x="100977" y="475218"/>
                  </a:lnTo>
                  <a:lnTo>
                    <a:pt x="77901" y="512205"/>
                  </a:lnTo>
                  <a:lnTo>
                    <a:pt x="57869" y="549585"/>
                  </a:lnTo>
                  <a:lnTo>
                    <a:pt x="40853" y="587292"/>
                  </a:lnTo>
                  <a:lnTo>
                    <a:pt x="26824" y="625258"/>
                  </a:lnTo>
                  <a:lnTo>
                    <a:pt x="15753" y="663415"/>
                  </a:lnTo>
                  <a:lnTo>
                    <a:pt x="7611" y="701696"/>
                  </a:lnTo>
                  <a:lnTo>
                    <a:pt x="2370" y="740032"/>
                  </a:lnTo>
                  <a:lnTo>
                    <a:pt x="0" y="778356"/>
                  </a:lnTo>
                  <a:lnTo>
                    <a:pt x="472" y="816600"/>
                  </a:lnTo>
                  <a:lnTo>
                    <a:pt x="3758" y="854696"/>
                  </a:lnTo>
                  <a:lnTo>
                    <a:pt x="9829" y="892577"/>
                  </a:lnTo>
                  <a:lnTo>
                    <a:pt x="18655" y="930175"/>
                  </a:lnTo>
                  <a:lnTo>
                    <a:pt x="30209" y="967423"/>
                  </a:lnTo>
                  <a:lnTo>
                    <a:pt x="44461" y="1004251"/>
                  </a:lnTo>
                  <a:lnTo>
                    <a:pt x="61382" y="1040594"/>
                  </a:lnTo>
                  <a:lnTo>
                    <a:pt x="80943" y="1076382"/>
                  </a:lnTo>
                  <a:lnTo>
                    <a:pt x="103116" y="1111549"/>
                  </a:lnTo>
                  <a:lnTo>
                    <a:pt x="127872" y="1146026"/>
                  </a:lnTo>
                  <a:lnTo>
                    <a:pt x="155181" y="1179745"/>
                  </a:lnTo>
                  <a:lnTo>
                    <a:pt x="185015" y="1212640"/>
                  </a:lnTo>
                  <a:lnTo>
                    <a:pt x="217345" y="1244642"/>
                  </a:lnTo>
                  <a:lnTo>
                    <a:pt x="252142" y="1275684"/>
                  </a:lnTo>
                  <a:lnTo>
                    <a:pt x="289377" y="1305697"/>
                  </a:lnTo>
                  <a:lnTo>
                    <a:pt x="329021" y="1334615"/>
                  </a:lnTo>
                  <a:lnTo>
                    <a:pt x="371046" y="1362369"/>
                  </a:lnTo>
                  <a:lnTo>
                    <a:pt x="415423" y="1388891"/>
                  </a:lnTo>
                  <a:lnTo>
                    <a:pt x="462122" y="1414114"/>
                  </a:lnTo>
                  <a:lnTo>
                    <a:pt x="511114" y="1437970"/>
                  </a:lnTo>
                  <a:lnTo>
                    <a:pt x="562372" y="1460392"/>
                  </a:lnTo>
                  <a:lnTo>
                    <a:pt x="615866" y="1481311"/>
                  </a:lnTo>
                  <a:lnTo>
                    <a:pt x="706417" y="1781412"/>
                  </a:lnTo>
                  <a:lnTo>
                    <a:pt x="1054143" y="1576942"/>
                  </a:lnTo>
                  <a:lnTo>
                    <a:pt x="1108473" y="1580758"/>
                  </a:lnTo>
                  <a:lnTo>
                    <a:pt x="1162650" y="1582965"/>
                  </a:lnTo>
                  <a:lnTo>
                    <a:pt x="1216604" y="1583586"/>
                  </a:lnTo>
                  <a:lnTo>
                    <a:pt x="1270266" y="1582642"/>
                  </a:lnTo>
                  <a:lnTo>
                    <a:pt x="1323568" y="1580157"/>
                  </a:lnTo>
                  <a:lnTo>
                    <a:pt x="1376440" y="1576152"/>
                  </a:lnTo>
                  <a:lnTo>
                    <a:pt x="1428814" y="1570651"/>
                  </a:lnTo>
                  <a:lnTo>
                    <a:pt x="1480620" y="1563676"/>
                  </a:lnTo>
                  <a:lnTo>
                    <a:pt x="1531790" y="1555248"/>
                  </a:lnTo>
                  <a:lnTo>
                    <a:pt x="1582254" y="1545392"/>
                  </a:lnTo>
                  <a:lnTo>
                    <a:pt x="1631943" y="1534129"/>
                  </a:lnTo>
                  <a:lnTo>
                    <a:pt x="1680789" y="1521481"/>
                  </a:lnTo>
                  <a:lnTo>
                    <a:pt x="1728722" y="1507472"/>
                  </a:lnTo>
                  <a:lnTo>
                    <a:pt x="1775674" y="1492124"/>
                  </a:lnTo>
                  <a:lnTo>
                    <a:pt x="1821575" y="1475459"/>
                  </a:lnTo>
                  <a:lnTo>
                    <a:pt x="1866357" y="1457499"/>
                  </a:lnTo>
                  <a:lnTo>
                    <a:pt x="1909951" y="1438268"/>
                  </a:lnTo>
                  <a:lnTo>
                    <a:pt x="1952287" y="1417787"/>
                  </a:lnTo>
                  <a:lnTo>
                    <a:pt x="1993296" y="1396080"/>
                  </a:lnTo>
                  <a:lnTo>
                    <a:pt x="2032910" y="1373168"/>
                  </a:lnTo>
                  <a:lnTo>
                    <a:pt x="2071060" y="1349075"/>
                  </a:lnTo>
                  <a:lnTo>
                    <a:pt x="2107676" y="1323822"/>
                  </a:lnTo>
                  <a:lnTo>
                    <a:pt x="2142690" y="1297433"/>
                  </a:lnTo>
                  <a:lnTo>
                    <a:pt x="2176032" y="1269929"/>
                  </a:lnTo>
                  <a:lnTo>
                    <a:pt x="2207635" y="1241333"/>
                  </a:lnTo>
                  <a:lnTo>
                    <a:pt x="2237427" y="1211668"/>
                  </a:lnTo>
                  <a:lnTo>
                    <a:pt x="2265342" y="1180956"/>
                  </a:lnTo>
                  <a:lnTo>
                    <a:pt x="2294594" y="1144962"/>
                  </a:lnTo>
                  <a:lnTo>
                    <a:pt x="2320744" y="1108437"/>
                  </a:lnTo>
                  <a:lnTo>
                    <a:pt x="2343821" y="1071451"/>
                  </a:lnTo>
                  <a:lnTo>
                    <a:pt x="2363853" y="1034071"/>
                  </a:lnTo>
                  <a:lnTo>
                    <a:pt x="2380869" y="996364"/>
                  </a:lnTo>
                  <a:lnTo>
                    <a:pt x="2394898" y="958398"/>
                  </a:lnTo>
                  <a:lnTo>
                    <a:pt x="2405969" y="920241"/>
                  </a:lnTo>
                  <a:lnTo>
                    <a:pt x="2414110" y="881960"/>
                  </a:lnTo>
                  <a:lnTo>
                    <a:pt x="2419352" y="843624"/>
                  </a:lnTo>
                  <a:lnTo>
                    <a:pt x="2421722" y="805300"/>
                  </a:lnTo>
                  <a:lnTo>
                    <a:pt x="2421250" y="767056"/>
                  </a:lnTo>
                  <a:lnTo>
                    <a:pt x="2417963" y="728960"/>
                  </a:lnTo>
                  <a:lnTo>
                    <a:pt x="2411893" y="691078"/>
                  </a:lnTo>
                  <a:lnTo>
                    <a:pt x="2403066" y="653480"/>
                  </a:lnTo>
                  <a:lnTo>
                    <a:pt x="2391512" y="616233"/>
                  </a:lnTo>
                  <a:lnTo>
                    <a:pt x="2377260" y="579404"/>
                  </a:lnTo>
                  <a:lnTo>
                    <a:pt x="2360339" y="543062"/>
                  </a:lnTo>
                  <a:lnTo>
                    <a:pt x="2340778" y="507274"/>
                  </a:lnTo>
                  <a:lnTo>
                    <a:pt x="2318605" y="472107"/>
                  </a:lnTo>
                  <a:lnTo>
                    <a:pt x="2293850" y="437630"/>
                  </a:lnTo>
                  <a:lnTo>
                    <a:pt x="2266541" y="403910"/>
                  </a:lnTo>
                  <a:lnTo>
                    <a:pt x="2236707" y="371015"/>
                  </a:lnTo>
                  <a:lnTo>
                    <a:pt x="2204377" y="339013"/>
                  </a:lnTo>
                  <a:lnTo>
                    <a:pt x="2169580" y="307972"/>
                  </a:lnTo>
                  <a:lnTo>
                    <a:pt x="2132345" y="277958"/>
                  </a:lnTo>
                  <a:lnTo>
                    <a:pt x="2092700" y="249041"/>
                  </a:lnTo>
                  <a:lnTo>
                    <a:pt x="2050675" y="221287"/>
                  </a:lnTo>
                  <a:lnTo>
                    <a:pt x="2006299" y="194765"/>
                  </a:lnTo>
                  <a:lnTo>
                    <a:pt x="1959600" y="169542"/>
                  </a:lnTo>
                  <a:lnTo>
                    <a:pt x="1910607" y="145686"/>
                  </a:lnTo>
                  <a:lnTo>
                    <a:pt x="1859349" y="123264"/>
                  </a:lnTo>
                  <a:lnTo>
                    <a:pt x="1805856" y="102345"/>
                  </a:lnTo>
                  <a:lnTo>
                    <a:pt x="1758311" y="85685"/>
                  </a:lnTo>
                  <a:lnTo>
                    <a:pt x="1710149" y="70545"/>
                  </a:lnTo>
                  <a:lnTo>
                    <a:pt x="1661435" y="56911"/>
                  </a:lnTo>
                  <a:lnTo>
                    <a:pt x="1612237" y="44772"/>
                  </a:lnTo>
                  <a:lnTo>
                    <a:pt x="1562623" y="34116"/>
                  </a:lnTo>
                  <a:lnTo>
                    <a:pt x="1512659" y="24929"/>
                  </a:lnTo>
                  <a:lnTo>
                    <a:pt x="1462412" y="17201"/>
                  </a:lnTo>
                  <a:lnTo>
                    <a:pt x="1411950" y="10918"/>
                  </a:lnTo>
                  <a:lnTo>
                    <a:pt x="1361340" y="6069"/>
                  </a:lnTo>
                  <a:lnTo>
                    <a:pt x="1310648" y="2640"/>
                  </a:lnTo>
                  <a:lnTo>
                    <a:pt x="1259941" y="622"/>
                  </a:lnTo>
                  <a:lnTo>
                    <a:pt x="1209288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577028" y="1089549"/>
              <a:ext cx="2421890" cy="1781810"/>
            </a:xfrm>
            <a:custGeom>
              <a:avLst/>
              <a:gdLst/>
              <a:ahLst/>
              <a:cxnLst/>
              <a:rect l="l" t="t" r="r" b="b"/>
              <a:pathLst>
                <a:path w="2421890" h="1781810">
                  <a:moveTo>
                    <a:pt x="706417" y="1781412"/>
                  </a:moveTo>
                  <a:lnTo>
                    <a:pt x="615866" y="1481311"/>
                  </a:lnTo>
                  <a:lnTo>
                    <a:pt x="562372" y="1460392"/>
                  </a:lnTo>
                  <a:lnTo>
                    <a:pt x="511114" y="1437970"/>
                  </a:lnTo>
                  <a:lnTo>
                    <a:pt x="462122" y="1414114"/>
                  </a:lnTo>
                  <a:lnTo>
                    <a:pt x="415423" y="1388891"/>
                  </a:lnTo>
                  <a:lnTo>
                    <a:pt x="371046" y="1362369"/>
                  </a:lnTo>
                  <a:lnTo>
                    <a:pt x="329021" y="1334615"/>
                  </a:lnTo>
                  <a:lnTo>
                    <a:pt x="289377" y="1305697"/>
                  </a:lnTo>
                  <a:lnTo>
                    <a:pt x="252142" y="1275684"/>
                  </a:lnTo>
                  <a:lnTo>
                    <a:pt x="217345" y="1244642"/>
                  </a:lnTo>
                  <a:lnTo>
                    <a:pt x="185015" y="1212640"/>
                  </a:lnTo>
                  <a:lnTo>
                    <a:pt x="155181" y="1179745"/>
                  </a:lnTo>
                  <a:lnTo>
                    <a:pt x="127872" y="1146026"/>
                  </a:lnTo>
                  <a:lnTo>
                    <a:pt x="103116" y="1111549"/>
                  </a:lnTo>
                  <a:lnTo>
                    <a:pt x="80943" y="1076382"/>
                  </a:lnTo>
                  <a:lnTo>
                    <a:pt x="61382" y="1040594"/>
                  </a:lnTo>
                  <a:lnTo>
                    <a:pt x="44461" y="1004251"/>
                  </a:lnTo>
                  <a:lnTo>
                    <a:pt x="30209" y="967423"/>
                  </a:lnTo>
                  <a:lnTo>
                    <a:pt x="18655" y="930175"/>
                  </a:lnTo>
                  <a:lnTo>
                    <a:pt x="9829" y="892577"/>
                  </a:lnTo>
                  <a:lnTo>
                    <a:pt x="3758" y="854696"/>
                  </a:lnTo>
                  <a:lnTo>
                    <a:pt x="472" y="816600"/>
                  </a:lnTo>
                  <a:lnTo>
                    <a:pt x="0" y="778356"/>
                  </a:lnTo>
                  <a:lnTo>
                    <a:pt x="2370" y="740032"/>
                  </a:lnTo>
                  <a:lnTo>
                    <a:pt x="7611" y="701696"/>
                  </a:lnTo>
                  <a:lnTo>
                    <a:pt x="15753" y="663415"/>
                  </a:lnTo>
                  <a:lnTo>
                    <a:pt x="26824" y="625258"/>
                  </a:lnTo>
                  <a:lnTo>
                    <a:pt x="40853" y="587292"/>
                  </a:lnTo>
                  <a:lnTo>
                    <a:pt x="57869" y="549585"/>
                  </a:lnTo>
                  <a:lnTo>
                    <a:pt x="77901" y="512205"/>
                  </a:lnTo>
                  <a:lnTo>
                    <a:pt x="100977" y="475218"/>
                  </a:lnTo>
                  <a:lnTo>
                    <a:pt x="127127" y="438694"/>
                  </a:lnTo>
                  <a:lnTo>
                    <a:pt x="156380" y="402700"/>
                  </a:lnTo>
                  <a:lnTo>
                    <a:pt x="183906" y="372370"/>
                  </a:lnTo>
                  <a:lnTo>
                    <a:pt x="213163" y="343132"/>
                  </a:lnTo>
                  <a:lnTo>
                    <a:pt x="244083" y="314998"/>
                  </a:lnTo>
                  <a:lnTo>
                    <a:pt x="276599" y="287979"/>
                  </a:lnTo>
                  <a:lnTo>
                    <a:pt x="310644" y="262089"/>
                  </a:lnTo>
                  <a:lnTo>
                    <a:pt x="346150" y="237339"/>
                  </a:lnTo>
                  <a:lnTo>
                    <a:pt x="383052" y="213741"/>
                  </a:lnTo>
                  <a:lnTo>
                    <a:pt x="421281" y="191308"/>
                  </a:lnTo>
                  <a:lnTo>
                    <a:pt x="460770" y="170053"/>
                  </a:lnTo>
                  <a:lnTo>
                    <a:pt x="501453" y="149986"/>
                  </a:lnTo>
                  <a:lnTo>
                    <a:pt x="543263" y="131121"/>
                  </a:lnTo>
                  <a:lnTo>
                    <a:pt x="586131" y="113470"/>
                  </a:lnTo>
                  <a:lnTo>
                    <a:pt x="629992" y="97044"/>
                  </a:lnTo>
                  <a:lnTo>
                    <a:pt x="674778" y="81856"/>
                  </a:lnTo>
                  <a:lnTo>
                    <a:pt x="720422" y="67919"/>
                  </a:lnTo>
                  <a:lnTo>
                    <a:pt x="766856" y="55244"/>
                  </a:lnTo>
                  <a:lnTo>
                    <a:pt x="814015" y="43844"/>
                  </a:lnTo>
                  <a:lnTo>
                    <a:pt x="861830" y="33731"/>
                  </a:lnTo>
                  <a:lnTo>
                    <a:pt x="910235" y="24917"/>
                  </a:lnTo>
                  <a:lnTo>
                    <a:pt x="959162" y="17415"/>
                  </a:lnTo>
                  <a:lnTo>
                    <a:pt x="1008545" y="11236"/>
                  </a:lnTo>
                  <a:lnTo>
                    <a:pt x="1058316" y="6392"/>
                  </a:lnTo>
                  <a:lnTo>
                    <a:pt x="1108408" y="2897"/>
                  </a:lnTo>
                  <a:lnTo>
                    <a:pt x="1158755" y="762"/>
                  </a:lnTo>
                  <a:lnTo>
                    <a:pt x="1209288" y="0"/>
                  </a:lnTo>
                  <a:lnTo>
                    <a:pt x="1259941" y="622"/>
                  </a:lnTo>
                  <a:lnTo>
                    <a:pt x="1310648" y="2640"/>
                  </a:lnTo>
                  <a:lnTo>
                    <a:pt x="1361340" y="6069"/>
                  </a:lnTo>
                  <a:lnTo>
                    <a:pt x="1411950" y="10918"/>
                  </a:lnTo>
                  <a:lnTo>
                    <a:pt x="1462412" y="17201"/>
                  </a:lnTo>
                  <a:lnTo>
                    <a:pt x="1512659" y="24929"/>
                  </a:lnTo>
                  <a:lnTo>
                    <a:pt x="1562623" y="34116"/>
                  </a:lnTo>
                  <a:lnTo>
                    <a:pt x="1612237" y="44772"/>
                  </a:lnTo>
                  <a:lnTo>
                    <a:pt x="1661435" y="56911"/>
                  </a:lnTo>
                  <a:lnTo>
                    <a:pt x="1710149" y="70545"/>
                  </a:lnTo>
                  <a:lnTo>
                    <a:pt x="1758311" y="85685"/>
                  </a:lnTo>
                  <a:lnTo>
                    <a:pt x="1805856" y="102345"/>
                  </a:lnTo>
                  <a:lnTo>
                    <a:pt x="1859349" y="123264"/>
                  </a:lnTo>
                  <a:lnTo>
                    <a:pt x="1910607" y="145686"/>
                  </a:lnTo>
                  <a:lnTo>
                    <a:pt x="1959600" y="169542"/>
                  </a:lnTo>
                  <a:lnTo>
                    <a:pt x="2006299" y="194765"/>
                  </a:lnTo>
                  <a:lnTo>
                    <a:pt x="2050675" y="221287"/>
                  </a:lnTo>
                  <a:lnTo>
                    <a:pt x="2092700" y="249041"/>
                  </a:lnTo>
                  <a:lnTo>
                    <a:pt x="2132345" y="277958"/>
                  </a:lnTo>
                  <a:lnTo>
                    <a:pt x="2169580" y="307972"/>
                  </a:lnTo>
                  <a:lnTo>
                    <a:pt x="2204377" y="339013"/>
                  </a:lnTo>
                  <a:lnTo>
                    <a:pt x="2236707" y="371015"/>
                  </a:lnTo>
                  <a:lnTo>
                    <a:pt x="2266541" y="403910"/>
                  </a:lnTo>
                  <a:lnTo>
                    <a:pt x="2293850" y="437630"/>
                  </a:lnTo>
                  <a:lnTo>
                    <a:pt x="2318605" y="472107"/>
                  </a:lnTo>
                  <a:lnTo>
                    <a:pt x="2340778" y="507274"/>
                  </a:lnTo>
                  <a:lnTo>
                    <a:pt x="2360339" y="543062"/>
                  </a:lnTo>
                  <a:lnTo>
                    <a:pt x="2377260" y="579404"/>
                  </a:lnTo>
                  <a:lnTo>
                    <a:pt x="2391512" y="616233"/>
                  </a:lnTo>
                  <a:lnTo>
                    <a:pt x="2403066" y="653480"/>
                  </a:lnTo>
                  <a:lnTo>
                    <a:pt x="2411893" y="691078"/>
                  </a:lnTo>
                  <a:lnTo>
                    <a:pt x="2417963" y="728960"/>
                  </a:lnTo>
                  <a:lnTo>
                    <a:pt x="2421250" y="767056"/>
                  </a:lnTo>
                  <a:lnTo>
                    <a:pt x="2421722" y="805300"/>
                  </a:lnTo>
                  <a:lnTo>
                    <a:pt x="2419352" y="843624"/>
                  </a:lnTo>
                  <a:lnTo>
                    <a:pt x="2414110" y="881960"/>
                  </a:lnTo>
                  <a:lnTo>
                    <a:pt x="2405969" y="920241"/>
                  </a:lnTo>
                  <a:lnTo>
                    <a:pt x="2394898" y="958398"/>
                  </a:lnTo>
                  <a:lnTo>
                    <a:pt x="2380869" y="996364"/>
                  </a:lnTo>
                  <a:lnTo>
                    <a:pt x="2363853" y="1034071"/>
                  </a:lnTo>
                  <a:lnTo>
                    <a:pt x="2343821" y="1071451"/>
                  </a:lnTo>
                  <a:lnTo>
                    <a:pt x="2320744" y="1108437"/>
                  </a:lnTo>
                  <a:lnTo>
                    <a:pt x="2294594" y="1144962"/>
                  </a:lnTo>
                  <a:lnTo>
                    <a:pt x="2265342" y="1180956"/>
                  </a:lnTo>
                  <a:lnTo>
                    <a:pt x="2237427" y="1211668"/>
                  </a:lnTo>
                  <a:lnTo>
                    <a:pt x="2207635" y="1241333"/>
                  </a:lnTo>
                  <a:lnTo>
                    <a:pt x="2176032" y="1269929"/>
                  </a:lnTo>
                  <a:lnTo>
                    <a:pt x="2142690" y="1297433"/>
                  </a:lnTo>
                  <a:lnTo>
                    <a:pt x="2107676" y="1323822"/>
                  </a:lnTo>
                  <a:lnTo>
                    <a:pt x="2071060" y="1349075"/>
                  </a:lnTo>
                  <a:lnTo>
                    <a:pt x="2032910" y="1373168"/>
                  </a:lnTo>
                  <a:lnTo>
                    <a:pt x="1993296" y="1396080"/>
                  </a:lnTo>
                  <a:lnTo>
                    <a:pt x="1952287" y="1417787"/>
                  </a:lnTo>
                  <a:lnTo>
                    <a:pt x="1909951" y="1438268"/>
                  </a:lnTo>
                  <a:lnTo>
                    <a:pt x="1866357" y="1457499"/>
                  </a:lnTo>
                  <a:lnTo>
                    <a:pt x="1821575" y="1475459"/>
                  </a:lnTo>
                  <a:lnTo>
                    <a:pt x="1775674" y="1492124"/>
                  </a:lnTo>
                  <a:lnTo>
                    <a:pt x="1728722" y="1507472"/>
                  </a:lnTo>
                  <a:lnTo>
                    <a:pt x="1680789" y="1521481"/>
                  </a:lnTo>
                  <a:lnTo>
                    <a:pt x="1631943" y="1534129"/>
                  </a:lnTo>
                  <a:lnTo>
                    <a:pt x="1582254" y="1545392"/>
                  </a:lnTo>
                  <a:lnTo>
                    <a:pt x="1531790" y="1555248"/>
                  </a:lnTo>
                  <a:lnTo>
                    <a:pt x="1480620" y="1563676"/>
                  </a:lnTo>
                  <a:lnTo>
                    <a:pt x="1428814" y="1570651"/>
                  </a:lnTo>
                  <a:lnTo>
                    <a:pt x="1376440" y="1576152"/>
                  </a:lnTo>
                  <a:lnTo>
                    <a:pt x="1323568" y="1580157"/>
                  </a:lnTo>
                  <a:lnTo>
                    <a:pt x="1270266" y="1582642"/>
                  </a:lnTo>
                  <a:lnTo>
                    <a:pt x="1216604" y="1583586"/>
                  </a:lnTo>
                  <a:lnTo>
                    <a:pt x="1162650" y="1582965"/>
                  </a:lnTo>
                  <a:lnTo>
                    <a:pt x="1108473" y="1580758"/>
                  </a:lnTo>
                  <a:lnTo>
                    <a:pt x="1054143" y="1576942"/>
                  </a:lnTo>
                  <a:lnTo>
                    <a:pt x="706417" y="1781412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9157207" y="1305305"/>
            <a:ext cx="126238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Targeting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INR</a:t>
            </a:r>
            <a:endParaRPr sz="1800">
              <a:latin typeface="Calibri"/>
              <a:cs typeface="Calibri"/>
            </a:endParaRPr>
          </a:p>
          <a:p>
            <a:pPr marL="132715" marR="124460" indent="1016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80.0 </a:t>
            </a:r>
            <a:r>
              <a:rPr dirty="0" sz="1800" spc="-5">
                <a:latin typeface="Calibri"/>
                <a:cs typeface="Calibri"/>
              </a:rPr>
              <a:t>Cr </a:t>
            </a:r>
            <a:r>
              <a:rPr dirty="0" sz="1800" spc="-15">
                <a:latin typeface="Calibri"/>
                <a:cs typeface="Calibri"/>
              </a:rPr>
              <a:t>for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2023</a:t>
            </a:r>
            <a:r>
              <a:rPr dirty="0" sz="1800">
                <a:latin typeface="Calibri"/>
                <a:cs typeface="Calibri"/>
              </a:rPr>
              <a:t>-2024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6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1847" y="332359"/>
            <a:ext cx="22104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QMS</a:t>
            </a:r>
            <a:r>
              <a:rPr dirty="0" u="heavy" sz="2400" spc="-10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SYSTEM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44424" y="71627"/>
            <a:ext cx="9956800" cy="6552565"/>
            <a:chOff x="344424" y="71627"/>
            <a:chExt cx="9956800" cy="6552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643" y="1078990"/>
              <a:ext cx="9029700" cy="5545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7071" y="71627"/>
              <a:ext cx="1723644" cy="9342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0830" y="1475422"/>
            <a:ext cx="2906395" cy="1516380"/>
            <a:chOff x="1310830" y="1475422"/>
            <a:chExt cx="2906395" cy="1516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117" y="1489710"/>
              <a:ext cx="2877311" cy="14874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25117" y="1489710"/>
              <a:ext cx="2877820" cy="1487805"/>
            </a:xfrm>
            <a:custGeom>
              <a:avLst/>
              <a:gdLst/>
              <a:ahLst/>
              <a:cxnLst/>
              <a:rect l="l" t="t" r="r" b="b"/>
              <a:pathLst>
                <a:path w="2877820" h="1487805">
                  <a:moveTo>
                    <a:pt x="0" y="1487424"/>
                  </a:moveTo>
                  <a:lnTo>
                    <a:pt x="2877311" y="1487424"/>
                  </a:lnTo>
                  <a:lnTo>
                    <a:pt x="2877311" y="0"/>
                  </a:lnTo>
                  <a:lnTo>
                    <a:pt x="0" y="0"/>
                  </a:lnTo>
                  <a:lnTo>
                    <a:pt x="0" y="148742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927605" y="3159378"/>
            <a:ext cx="1657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VE</a:t>
            </a:r>
            <a:r>
              <a:rPr dirty="0" sz="1800">
                <a:latin typeface="Calibri"/>
                <a:cs typeface="Calibri"/>
              </a:rPr>
              <a:t>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UL</a:t>
            </a: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13210" y="1449514"/>
            <a:ext cx="2314575" cy="1542415"/>
            <a:chOff x="5113210" y="1449514"/>
            <a:chExt cx="2314575" cy="15424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7497" y="1463802"/>
              <a:ext cx="2286000" cy="15133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27497" y="1463802"/>
              <a:ext cx="2286000" cy="1513840"/>
            </a:xfrm>
            <a:custGeom>
              <a:avLst/>
              <a:gdLst/>
              <a:ahLst/>
              <a:cxnLst/>
              <a:rect l="l" t="t" r="r" b="b"/>
              <a:pathLst>
                <a:path w="2286000" h="1513839">
                  <a:moveTo>
                    <a:pt x="0" y="1513332"/>
                  </a:moveTo>
                  <a:lnTo>
                    <a:pt x="2286000" y="1513332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51333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472176" y="3203524"/>
            <a:ext cx="18465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INSERT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MOULDING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02548" y="3164204"/>
            <a:ext cx="2181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TECHNICAL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MOULDING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52194" y="1396174"/>
            <a:ext cx="2700655" cy="1542415"/>
            <a:chOff x="7652194" y="1396174"/>
            <a:chExt cx="2700655" cy="154241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6481" y="1410461"/>
              <a:ext cx="2671572" cy="151333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66481" y="1410461"/>
              <a:ext cx="2672080" cy="1513840"/>
            </a:xfrm>
            <a:custGeom>
              <a:avLst/>
              <a:gdLst/>
              <a:ahLst/>
              <a:cxnLst/>
              <a:rect l="l" t="t" r="r" b="b"/>
              <a:pathLst>
                <a:path w="2672079" h="1513839">
                  <a:moveTo>
                    <a:pt x="0" y="1513331"/>
                  </a:moveTo>
                  <a:lnTo>
                    <a:pt x="2671572" y="1513331"/>
                  </a:lnTo>
                  <a:lnTo>
                    <a:pt x="2671572" y="0"/>
                  </a:lnTo>
                  <a:lnTo>
                    <a:pt x="0" y="0"/>
                  </a:lnTo>
                  <a:lnTo>
                    <a:pt x="0" y="151333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472176" y="5772099"/>
            <a:ext cx="20383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MICRO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MOULDING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46694" y="3913822"/>
            <a:ext cx="2906395" cy="1720214"/>
            <a:chOff x="1746694" y="3913822"/>
            <a:chExt cx="2906395" cy="1720214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982" y="3928109"/>
              <a:ext cx="2877312" cy="16916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60982" y="3928109"/>
              <a:ext cx="2877820" cy="1691639"/>
            </a:xfrm>
            <a:custGeom>
              <a:avLst/>
              <a:gdLst/>
              <a:ahLst/>
              <a:cxnLst/>
              <a:rect l="l" t="t" r="r" b="b"/>
              <a:pathLst>
                <a:path w="2877820" h="1691639">
                  <a:moveTo>
                    <a:pt x="0" y="1691639"/>
                  </a:moveTo>
                  <a:lnTo>
                    <a:pt x="2877312" y="1691639"/>
                  </a:lnTo>
                  <a:lnTo>
                    <a:pt x="2877312" y="0"/>
                  </a:lnTo>
                  <a:lnTo>
                    <a:pt x="0" y="0"/>
                  </a:lnTo>
                  <a:lnTo>
                    <a:pt x="0" y="169163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7950898" y="3913822"/>
            <a:ext cx="2700655" cy="1726564"/>
            <a:chOff x="7950898" y="3913822"/>
            <a:chExt cx="2700655" cy="1726564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5185" y="3928109"/>
              <a:ext cx="2671572" cy="16977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965185" y="3928109"/>
              <a:ext cx="2672080" cy="1697989"/>
            </a:xfrm>
            <a:custGeom>
              <a:avLst/>
              <a:gdLst/>
              <a:ahLst/>
              <a:cxnLst/>
              <a:rect l="l" t="t" r="r" b="b"/>
              <a:pathLst>
                <a:path w="2672079" h="1697989">
                  <a:moveTo>
                    <a:pt x="0" y="1697736"/>
                  </a:moveTo>
                  <a:lnTo>
                    <a:pt x="2671572" y="1697736"/>
                  </a:lnTo>
                  <a:lnTo>
                    <a:pt x="2671572" y="0"/>
                  </a:lnTo>
                  <a:lnTo>
                    <a:pt x="0" y="0"/>
                  </a:lnTo>
                  <a:lnTo>
                    <a:pt x="0" y="169773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177218" y="3898582"/>
            <a:ext cx="2363470" cy="1726564"/>
            <a:chOff x="5177218" y="3898582"/>
            <a:chExt cx="2363470" cy="1726564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1505" y="3912870"/>
              <a:ext cx="2334768" cy="16977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191505" y="3912870"/>
              <a:ext cx="2334895" cy="1697989"/>
            </a:xfrm>
            <a:custGeom>
              <a:avLst/>
              <a:gdLst/>
              <a:ahLst/>
              <a:cxnLst/>
              <a:rect l="l" t="t" r="r" b="b"/>
              <a:pathLst>
                <a:path w="2334895" h="1697989">
                  <a:moveTo>
                    <a:pt x="0" y="1697735"/>
                  </a:moveTo>
                  <a:lnTo>
                    <a:pt x="2334768" y="1697735"/>
                  </a:lnTo>
                  <a:lnTo>
                    <a:pt x="2334768" y="0"/>
                  </a:lnTo>
                  <a:lnTo>
                    <a:pt x="0" y="0"/>
                  </a:lnTo>
                  <a:lnTo>
                    <a:pt x="0" y="169773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512058" y="306451"/>
            <a:ext cx="46704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MANUFACTURING</a:t>
            </a:r>
            <a:r>
              <a:rPr dirty="0" u="heavy" sz="2400" spc="-4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PROCESS</a:t>
            </a:r>
            <a:endParaRPr sz="2400"/>
          </a:p>
        </p:txBody>
      </p:sp>
      <p:sp>
        <p:nvSpPr>
          <p:cNvPr id="31" name="object 31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2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338" y="1475422"/>
            <a:ext cx="2438400" cy="2009775"/>
            <a:chOff x="422338" y="1475422"/>
            <a:chExt cx="2438400" cy="2009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626" y="1489710"/>
              <a:ext cx="2409444" cy="1981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6626" y="1489710"/>
              <a:ext cx="2409825" cy="1981200"/>
            </a:xfrm>
            <a:custGeom>
              <a:avLst/>
              <a:gdLst/>
              <a:ahLst/>
              <a:cxnLst/>
              <a:rect l="l" t="t" r="r" b="b"/>
              <a:pathLst>
                <a:path w="2409825" h="1981200">
                  <a:moveTo>
                    <a:pt x="0" y="1981200"/>
                  </a:moveTo>
                  <a:lnTo>
                    <a:pt x="2409444" y="1981200"/>
                  </a:lnTo>
                  <a:lnTo>
                    <a:pt x="2409444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709221" y="3949065"/>
            <a:ext cx="2226310" cy="2203450"/>
            <a:chOff x="5709221" y="3949065"/>
            <a:chExt cx="2226310" cy="22034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7860" y="3977640"/>
              <a:ext cx="2168651" cy="21457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23509" y="3963352"/>
              <a:ext cx="2197735" cy="2174875"/>
            </a:xfrm>
            <a:custGeom>
              <a:avLst/>
              <a:gdLst/>
              <a:ahLst/>
              <a:cxnLst/>
              <a:rect l="l" t="t" r="r" b="b"/>
              <a:pathLst>
                <a:path w="2197734" h="2174875">
                  <a:moveTo>
                    <a:pt x="0" y="2174367"/>
                  </a:moveTo>
                  <a:lnTo>
                    <a:pt x="2197227" y="2174367"/>
                  </a:lnTo>
                  <a:lnTo>
                    <a:pt x="2197227" y="0"/>
                  </a:lnTo>
                  <a:lnTo>
                    <a:pt x="0" y="0"/>
                  </a:lnTo>
                  <a:lnTo>
                    <a:pt x="0" y="217436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253134" y="6196990"/>
            <a:ext cx="631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I</a:t>
            </a:r>
            <a:r>
              <a:rPr dirty="0" sz="1800">
                <a:latin typeface="Georgia"/>
                <a:cs typeface="Georgia"/>
              </a:rPr>
              <a:t>n</a:t>
            </a:r>
            <a:r>
              <a:rPr dirty="0" sz="1800" spc="5">
                <a:latin typeface="Georgia"/>
                <a:cs typeface="Georgia"/>
              </a:rPr>
              <a:t>s</a:t>
            </a:r>
            <a:r>
              <a:rPr dirty="0" sz="1800">
                <a:latin typeface="Georgia"/>
                <a:cs typeface="Georgia"/>
              </a:rPr>
              <a:t>e</a:t>
            </a:r>
            <a:r>
              <a:rPr dirty="0" sz="1800" spc="-5">
                <a:latin typeface="Georgia"/>
                <a:cs typeface="Georgia"/>
              </a:rPr>
              <a:t>r</a:t>
            </a:r>
            <a:r>
              <a:rPr dirty="0" sz="1800">
                <a:latin typeface="Georgia"/>
                <a:cs typeface="Georgia"/>
              </a:rPr>
              <a:t>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7922" y="6191808"/>
            <a:ext cx="1329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1</a:t>
            </a:r>
            <a:r>
              <a:rPr dirty="0" baseline="25462" sz="1800" spc="-7">
                <a:latin typeface="Georgia"/>
                <a:cs typeface="Georgia"/>
              </a:rPr>
              <a:t>st</a:t>
            </a:r>
            <a:r>
              <a:rPr dirty="0" baseline="25462" sz="1800" spc="127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Moulding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2222" y="6214059"/>
            <a:ext cx="1417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2</a:t>
            </a:r>
            <a:r>
              <a:rPr dirty="0" baseline="25462" sz="1800" spc="-7">
                <a:latin typeface="Georgia"/>
                <a:cs typeface="Georgia"/>
              </a:rPr>
              <a:t>nd</a:t>
            </a:r>
            <a:r>
              <a:rPr dirty="0" baseline="25462" sz="1800" spc="127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Moulding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4052" y="3961257"/>
            <a:ext cx="2432050" cy="2203450"/>
            <a:chOff x="424052" y="3961257"/>
            <a:chExt cx="2432050" cy="22034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627" y="3989832"/>
              <a:ext cx="2374392" cy="21457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8340" y="3975544"/>
              <a:ext cx="2403475" cy="2174875"/>
            </a:xfrm>
            <a:custGeom>
              <a:avLst/>
              <a:gdLst/>
              <a:ahLst/>
              <a:cxnLst/>
              <a:rect l="l" t="t" r="r" b="b"/>
              <a:pathLst>
                <a:path w="2403475" h="2174875">
                  <a:moveTo>
                    <a:pt x="0" y="2174367"/>
                  </a:moveTo>
                  <a:lnTo>
                    <a:pt x="2402967" y="2174367"/>
                  </a:lnTo>
                  <a:lnTo>
                    <a:pt x="2402967" y="0"/>
                  </a:lnTo>
                  <a:lnTo>
                    <a:pt x="0" y="0"/>
                  </a:lnTo>
                  <a:lnTo>
                    <a:pt x="0" y="217436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8202485" y="3942969"/>
            <a:ext cx="2681605" cy="2195830"/>
            <a:chOff x="8202485" y="3942969"/>
            <a:chExt cx="2681605" cy="219583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1123" y="3971544"/>
              <a:ext cx="2624328" cy="21381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16772" y="3957256"/>
              <a:ext cx="2653030" cy="2167255"/>
            </a:xfrm>
            <a:custGeom>
              <a:avLst/>
              <a:gdLst/>
              <a:ahLst/>
              <a:cxnLst/>
              <a:rect l="l" t="t" r="r" b="b"/>
              <a:pathLst>
                <a:path w="2653029" h="2167254">
                  <a:moveTo>
                    <a:pt x="0" y="2166747"/>
                  </a:moveTo>
                  <a:lnTo>
                    <a:pt x="2652903" y="2166747"/>
                  </a:lnTo>
                  <a:lnTo>
                    <a:pt x="2652903" y="0"/>
                  </a:lnTo>
                  <a:lnTo>
                    <a:pt x="0" y="0"/>
                  </a:lnTo>
                  <a:lnTo>
                    <a:pt x="0" y="216674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3007169" y="1499933"/>
            <a:ext cx="2419350" cy="2009775"/>
            <a:chOff x="3007169" y="1499933"/>
            <a:chExt cx="2419350" cy="200977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5808" y="1528572"/>
              <a:ext cx="2362199" cy="19522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021457" y="1514221"/>
              <a:ext cx="2390775" cy="1981200"/>
            </a:xfrm>
            <a:custGeom>
              <a:avLst/>
              <a:gdLst/>
              <a:ahLst/>
              <a:cxnLst/>
              <a:rect l="l" t="t" r="r" b="b"/>
              <a:pathLst>
                <a:path w="2390775" h="1981200">
                  <a:moveTo>
                    <a:pt x="0" y="1980818"/>
                  </a:moveTo>
                  <a:lnTo>
                    <a:pt x="2390774" y="1980818"/>
                  </a:lnTo>
                  <a:lnTo>
                    <a:pt x="2390774" y="0"/>
                  </a:lnTo>
                  <a:lnTo>
                    <a:pt x="0" y="0"/>
                  </a:lnTo>
                  <a:lnTo>
                    <a:pt x="0" y="1980818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597969" y="1474025"/>
            <a:ext cx="3054985" cy="2035810"/>
            <a:chOff x="5597969" y="1474025"/>
            <a:chExt cx="3054985" cy="203581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6608" y="1502664"/>
              <a:ext cx="2997708" cy="19781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257" y="1488313"/>
              <a:ext cx="3026410" cy="2007235"/>
            </a:xfrm>
            <a:custGeom>
              <a:avLst/>
              <a:gdLst/>
              <a:ahLst/>
              <a:cxnLst/>
              <a:rect l="l" t="t" r="r" b="b"/>
              <a:pathLst>
                <a:path w="3026409" h="2007235">
                  <a:moveTo>
                    <a:pt x="0" y="2006727"/>
                  </a:moveTo>
                  <a:lnTo>
                    <a:pt x="3026283" y="2006727"/>
                  </a:lnTo>
                  <a:lnTo>
                    <a:pt x="3026283" y="0"/>
                  </a:lnTo>
                  <a:lnTo>
                    <a:pt x="0" y="0"/>
                  </a:lnTo>
                  <a:lnTo>
                    <a:pt x="0" y="200672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8825801" y="1474025"/>
            <a:ext cx="1925955" cy="2067560"/>
            <a:chOff x="8825801" y="1474025"/>
            <a:chExt cx="1925955" cy="206756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54440" y="1502664"/>
              <a:ext cx="1868424" cy="201015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840089" y="1488313"/>
              <a:ext cx="1897380" cy="2038985"/>
            </a:xfrm>
            <a:custGeom>
              <a:avLst/>
              <a:gdLst/>
              <a:ahLst/>
              <a:cxnLst/>
              <a:rect l="l" t="t" r="r" b="b"/>
              <a:pathLst>
                <a:path w="1897379" h="2038985">
                  <a:moveTo>
                    <a:pt x="0" y="2038730"/>
                  </a:moveTo>
                  <a:lnTo>
                    <a:pt x="1896999" y="2038730"/>
                  </a:lnTo>
                  <a:lnTo>
                    <a:pt x="1896999" y="0"/>
                  </a:lnTo>
                  <a:lnTo>
                    <a:pt x="0" y="0"/>
                  </a:lnTo>
                  <a:lnTo>
                    <a:pt x="0" y="203873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940409" y="3600399"/>
            <a:ext cx="12433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Brass</a:t>
            </a:r>
            <a:r>
              <a:rPr dirty="0" sz="1800" spc="-4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Insert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90264" y="3600399"/>
            <a:ext cx="8070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MS</a:t>
            </a:r>
            <a:r>
              <a:rPr dirty="0" sz="1800" spc="-7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Nut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05778" y="3600399"/>
            <a:ext cx="8496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SS</a:t>
            </a:r>
            <a:r>
              <a:rPr dirty="0" sz="1800" spc="-7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Tube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41942" y="3634562"/>
            <a:ext cx="8070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MS</a:t>
            </a:r>
            <a:r>
              <a:rPr dirty="0" sz="1800" spc="-7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Nut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961449" y="3953636"/>
            <a:ext cx="2576830" cy="2211070"/>
            <a:chOff x="2961449" y="3953636"/>
            <a:chExt cx="2576830" cy="2211070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90087" y="3982211"/>
              <a:ext cx="2519172" cy="215341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975736" y="3967924"/>
              <a:ext cx="2548255" cy="2182495"/>
            </a:xfrm>
            <a:custGeom>
              <a:avLst/>
              <a:gdLst/>
              <a:ahLst/>
              <a:cxnLst/>
              <a:rect l="l" t="t" r="r" b="b"/>
              <a:pathLst>
                <a:path w="2548254" h="2182495">
                  <a:moveTo>
                    <a:pt x="0" y="2181987"/>
                  </a:moveTo>
                  <a:lnTo>
                    <a:pt x="2547747" y="2181987"/>
                  </a:lnTo>
                  <a:lnTo>
                    <a:pt x="2547747" y="0"/>
                  </a:lnTo>
                  <a:lnTo>
                    <a:pt x="0" y="0"/>
                  </a:lnTo>
                  <a:lnTo>
                    <a:pt x="0" y="218198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713226" y="306451"/>
            <a:ext cx="42633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INSERT</a:t>
            </a:r>
            <a:r>
              <a:rPr dirty="0" u="heavy" sz="2400" spc="-3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MOULDED</a:t>
            </a:r>
            <a:r>
              <a:rPr dirty="0" u="heavy" sz="2400" spc="-2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PARTS</a:t>
            </a:r>
            <a:endParaRPr sz="2400"/>
          </a:p>
        </p:txBody>
      </p:sp>
      <p:sp>
        <p:nvSpPr>
          <p:cNvPr id="40" name="object 40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4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15823"/>
            <a:ext cx="979932" cy="929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97114" y="134302"/>
            <a:ext cx="1828800" cy="887094"/>
            <a:chOff x="1297114" y="134302"/>
            <a:chExt cx="1828800" cy="88709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13969" y="1379537"/>
            <a:ext cx="2943860" cy="1908810"/>
            <a:chOff x="513969" y="1379537"/>
            <a:chExt cx="2943860" cy="19088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544" y="1408176"/>
              <a:ext cx="2886456" cy="18516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8256" y="1393825"/>
              <a:ext cx="2915285" cy="1880235"/>
            </a:xfrm>
            <a:custGeom>
              <a:avLst/>
              <a:gdLst/>
              <a:ahLst/>
              <a:cxnLst/>
              <a:rect l="l" t="t" r="r" b="b"/>
              <a:pathLst>
                <a:path w="2915285" h="1880235">
                  <a:moveTo>
                    <a:pt x="0" y="1880235"/>
                  </a:moveTo>
                  <a:lnTo>
                    <a:pt x="2915031" y="1880235"/>
                  </a:lnTo>
                  <a:lnTo>
                    <a:pt x="2915031" y="0"/>
                  </a:lnTo>
                  <a:lnTo>
                    <a:pt x="0" y="0"/>
                  </a:lnTo>
                  <a:lnTo>
                    <a:pt x="0" y="188023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705605" y="4021073"/>
            <a:ext cx="2409825" cy="1621790"/>
            <a:chOff x="3705605" y="4021073"/>
            <a:chExt cx="2409825" cy="162179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4655" y="4040123"/>
              <a:ext cx="2371344" cy="15834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15130" y="4030598"/>
              <a:ext cx="2390775" cy="1602740"/>
            </a:xfrm>
            <a:custGeom>
              <a:avLst/>
              <a:gdLst/>
              <a:ahLst/>
              <a:cxnLst/>
              <a:rect l="l" t="t" r="r" b="b"/>
              <a:pathLst>
                <a:path w="2390775" h="1602739">
                  <a:moveTo>
                    <a:pt x="0" y="1602486"/>
                  </a:moveTo>
                  <a:lnTo>
                    <a:pt x="2390394" y="1602486"/>
                  </a:lnTo>
                  <a:lnTo>
                    <a:pt x="2390394" y="0"/>
                  </a:lnTo>
                  <a:lnTo>
                    <a:pt x="0" y="0"/>
                  </a:lnTo>
                  <a:lnTo>
                    <a:pt x="0" y="160248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6587490" y="4021073"/>
            <a:ext cx="2429510" cy="1603375"/>
            <a:chOff x="6587490" y="4021073"/>
            <a:chExt cx="2429510" cy="160337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9443" y="4040123"/>
              <a:ext cx="2368252" cy="15651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597015" y="4030598"/>
              <a:ext cx="2410460" cy="1584325"/>
            </a:xfrm>
            <a:custGeom>
              <a:avLst/>
              <a:gdLst/>
              <a:ahLst/>
              <a:cxnLst/>
              <a:rect l="l" t="t" r="r" b="b"/>
              <a:pathLst>
                <a:path w="2410459" h="1584325">
                  <a:moveTo>
                    <a:pt x="0" y="1584198"/>
                  </a:moveTo>
                  <a:lnTo>
                    <a:pt x="2410205" y="1584198"/>
                  </a:lnTo>
                  <a:lnTo>
                    <a:pt x="2410205" y="0"/>
                  </a:lnTo>
                  <a:lnTo>
                    <a:pt x="0" y="0"/>
                  </a:lnTo>
                  <a:lnTo>
                    <a:pt x="0" y="158419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3566477" y="1382585"/>
            <a:ext cx="2558415" cy="1906270"/>
            <a:chOff x="3566477" y="1382585"/>
            <a:chExt cx="2558415" cy="190627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5116" y="1411223"/>
              <a:ext cx="2500884" cy="184861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80765" y="1396872"/>
              <a:ext cx="2529840" cy="1877695"/>
            </a:xfrm>
            <a:custGeom>
              <a:avLst/>
              <a:gdLst/>
              <a:ahLst/>
              <a:cxnLst/>
              <a:rect l="l" t="t" r="r" b="b"/>
              <a:pathLst>
                <a:path w="2529840" h="1877695">
                  <a:moveTo>
                    <a:pt x="0" y="1877187"/>
                  </a:moveTo>
                  <a:lnTo>
                    <a:pt x="2529459" y="1877187"/>
                  </a:lnTo>
                  <a:lnTo>
                    <a:pt x="2529459" y="0"/>
                  </a:lnTo>
                  <a:lnTo>
                    <a:pt x="0" y="0"/>
                  </a:lnTo>
                  <a:lnTo>
                    <a:pt x="0" y="187718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73786" y="4040885"/>
            <a:ext cx="2872740" cy="1621790"/>
            <a:chOff x="573786" y="4040885"/>
            <a:chExt cx="2872740" cy="162179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6106" y="4316214"/>
              <a:ext cx="2715575" cy="11349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83311" y="4050410"/>
              <a:ext cx="2853690" cy="1602740"/>
            </a:xfrm>
            <a:custGeom>
              <a:avLst/>
              <a:gdLst/>
              <a:ahLst/>
              <a:cxnLst/>
              <a:rect l="l" t="t" r="r" b="b"/>
              <a:pathLst>
                <a:path w="2853690" h="1602739">
                  <a:moveTo>
                    <a:pt x="0" y="1602486"/>
                  </a:moveTo>
                  <a:lnTo>
                    <a:pt x="2853690" y="1602486"/>
                  </a:lnTo>
                  <a:lnTo>
                    <a:pt x="2853690" y="0"/>
                  </a:lnTo>
                  <a:lnTo>
                    <a:pt x="0" y="0"/>
                  </a:lnTo>
                  <a:lnTo>
                    <a:pt x="0" y="160248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9086850" y="1367789"/>
            <a:ext cx="2668905" cy="1864360"/>
            <a:chOff x="9086850" y="1367789"/>
            <a:chExt cx="2668905" cy="186436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05900" y="1386839"/>
              <a:ext cx="2630424" cy="179372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096375" y="1377314"/>
              <a:ext cx="2649855" cy="1845310"/>
            </a:xfrm>
            <a:custGeom>
              <a:avLst/>
              <a:gdLst/>
              <a:ahLst/>
              <a:cxnLst/>
              <a:rect l="l" t="t" r="r" b="b"/>
              <a:pathLst>
                <a:path w="2649854" h="1845310">
                  <a:moveTo>
                    <a:pt x="0" y="1844802"/>
                  </a:moveTo>
                  <a:lnTo>
                    <a:pt x="2649474" y="1844802"/>
                  </a:lnTo>
                  <a:lnTo>
                    <a:pt x="2649474" y="0"/>
                  </a:lnTo>
                  <a:lnTo>
                    <a:pt x="0" y="0"/>
                  </a:lnTo>
                  <a:lnTo>
                    <a:pt x="0" y="184480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6243065" y="1379982"/>
            <a:ext cx="2761615" cy="1851660"/>
            <a:chOff x="6243065" y="1379982"/>
            <a:chExt cx="2761615" cy="185166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62115" y="1399032"/>
              <a:ext cx="2723388" cy="18135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252590" y="1389507"/>
              <a:ext cx="2742565" cy="1832610"/>
            </a:xfrm>
            <a:custGeom>
              <a:avLst/>
              <a:gdLst/>
              <a:ahLst/>
              <a:cxnLst/>
              <a:rect l="l" t="t" r="r" b="b"/>
              <a:pathLst>
                <a:path w="2742565" h="1832610">
                  <a:moveTo>
                    <a:pt x="0" y="1832610"/>
                  </a:moveTo>
                  <a:lnTo>
                    <a:pt x="2742438" y="1832610"/>
                  </a:lnTo>
                  <a:lnTo>
                    <a:pt x="2742438" y="0"/>
                  </a:lnTo>
                  <a:lnTo>
                    <a:pt x="0" y="0"/>
                  </a:lnTo>
                  <a:lnTo>
                    <a:pt x="0" y="1832610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813612" y="3451605"/>
            <a:ext cx="2265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Georgia"/>
                <a:cs typeface="Georgia"/>
              </a:rPr>
              <a:t>Cable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Tie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&amp;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Auto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Clips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42126" y="3427221"/>
            <a:ext cx="25323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Georgia"/>
                <a:cs typeface="Georgia"/>
              </a:rPr>
              <a:t>Customized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Components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3415" y="3414725"/>
            <a:ext cx="15360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Georgia"/>
                <a:cs typeface="Georgia"/>
              </a:rPr>
              <a:t>Coolant</a:t>
            </a:r>
            <a:r>
              <a:rPr dirty="0" sz="1800" spc="-45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bottles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36369" y="5799531"/>
            <a:ext cx="1162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Georgia"/>
                <a:cs typeface="Georgia"/>
              </a:rPr>
              <a:t>Connectors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09771" y="5831535"/>
            <a:ext cx="203453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Georgia"/>
                <a:cs typeface="Georgia"/>
              </a:rPr>
              <a:t>Automotive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handles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86498" y="5831535"/>
            <a:ext cx="209168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Georgia"/>
                <a:cs typeface="Georgia"/>
              </a:rPr>
              <a:t>Fuse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Boxes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&amp;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Covers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63721" y="3451605"/>
            <a:ext cx="1821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Georgia"/>
                <a:cs typeface="Georgia"/>
              </a:rPr>
              <a:t>Engineering</a:t>
            </a:r>
            <a:r>
              <a:rPr dirty="0" sz="1800" spc="-65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Parts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275826" y="4002785"/>
            <a:ext cx="2429510" cy="1621790"/>
            <a:chOff x="9275826" y="4002785"/>
            <a:chExt cx="2429510" cy="162179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94876" y="4021835"/>
              <a:ext cx="2391155" cy="158343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285351" y="4012310"/>
              <a:ext cx="2410460" cy="1602740"/>
            </a:xfrm>
            <a:custGeom>
              <a:avLst/>
              <a:gdLst/>
              <a:ahLst/>
              <a:cxnLst/>
              <a:rect l="l" t="t" r="r" b="b"/>
              <a:pathLst>
                <a:path w="2410459" h="1602739">
                  <a:moveTo>
                    <a:pt x="0" y="1602486"/>
                  </a:moveTo>
                  <a:lnTo>
                    <a:pt x="2410205" y="1602486"/>
                  </a:lnTo>
                  <a:lnTo>
                    <a:pt x="2410205" y="0"/>
                  </a:lnTo>
                  <a:lnTo>
                    <a:pt x="0" y="0"/>
                  </a:lnTo>
                  <a:lnTo>
                    <a:pt x="0" y="160248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9731120" y="5837326"/>
            <a:ext cx="168846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Georgia"/>
                <a:cs typeface="Georgia"/>
              </a:rPr>
              <a:t>DP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Pass</a:t>
            </a:r>
            <a:r>
              <a:rPr dirty="0" sz="1800" spc="-45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through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141723" y="306451"/>
            <a:ext cx="340867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AUTO</a:t>
            </a:r>
            <a:r>
              <a:rPr dirty="0" u="heavy" sz="2400" spc="-8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COMPONENTS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176" y="1592897"/>
            <a:ext cx="2767330" cy="1200150"/>
            <a:chOff x="654176" y="1592897"/>
            <a:chExt cx="276733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751" y="1621536"/>
              <a:ext cx="2709672" cy="1143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8464" y="1607185"/>
              <a:ext cx="2738755" cy="1171575"/>
            </a:xfrm>
            <a:custGeom>
              <a:avLst/>
              <a:gdLst/>
              <a:ahLst/>
              <a:cxnLst/>
              <a:rect l="l" t="t" r="r" b="b"/>
              <a:pathLst>
                <a:path w="2738754" h="1171575">
                  <a:moveTo>
                    <a:pt x="0" y="1171575"/>
                  </a:moveTo>
                  <a:lnTo>
                    <a:pt x="2738247" y="1171575"/>
                  </a:lnTo>
                  <a:lnTo>
                    <a:pt x="2738247" y="0"/>
                  </a:lnTo>
                  <a:lnTo>
                    <a:pt x="0" y="0"/>
                  </a:lnTo>
                  <a:lnTo>
                    <a:pt x="0" y="11715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522222" y="2843910"/>
            <a:ext cx="631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I</a:t>
            </a:r>
            <a:r>
              <a:rPr dirty="0" sz="1800">
                <a:latin typeface="Georgia"/>
                <a:cs typeface="Georgia"/>
              </a:rPr>
              <a:t>n</a:t>
            </a:r>
            <a:r>
              <a:rPr dirty="0" sz="1800" spc="5">
                <a:latin typeface="Georgia"/>
                <a:cs typeface="Georgia"/>
              </a:rPr>
              <a:t>s</a:t>
            </a:r>
            <a:r>
              <a:rPr dirty="0" sz="1800">
                <a:latin typeface="Georgia"/>
                <a:cs typeface="Georgia"/>
              </a:rPr>
              <a:t>e</a:t>
            </a:r>
            <a:r>
              <a:rPr dirty="0" sz="1800" spc="-5">
                <a:latin typeface="Georgia"/>
                <a:cs typeface="Georgia"/>
              </a:rPr>
              <a:t>r</a:t>
            </a:r>
            <a:r>
              <a:rPr dirty="0" sz="1800">
                <a:latin typeface="Georgia"/>
                <a:cs typeface="Georgia"/>
              </a:rPr>
              <a:t>t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31425" y="1580705"/>
            <a:ext cx="2419350" cy="1233805"/>
            <a:chOff x="3531425" y="1580705"/>
            <a:chExt cx="2419350" cy="12338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0064" y="1609343"/>
              <a:ext cx="2362200" cy="11765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45713" y="1594992"/>
              <a:ext cx="2390775" cy="1205230"/>
            </a:xfrm>
            <a:custGeom>
              <a:avLst/>
              <a:gdLst/>
              <a:ahLst/>
              <a:cxnLst/>
              <a:rect l="l" t="t" r="r" b="b"/>
              <a:pathLst>
                <a:path w="2390775" h="1205230">
                  <a:moveTo>
                    <a:pt x="0" y="1205102"/>
                  </a:moveTo>
                  <a:lnTo>
                    <a:pt x="2390775" y="1205102"/>
                  </a:lnTo>
                  <a:lnTo>
                    <a:pt x="2390775" y="0"/>
                  </a:lnTo>
                  <a:lnTo>
                    <a:pt x="0" y="0"/>
                  </a:lnTo>
                  <a:lnTo>
                    <a:pt x="0" y="120510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276471" y="2843910"/>
            <a:ext cx="929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Holder</a:t>
            </a:r>
            <a:r>
              <a:rPr dirty="0" sz="1800" spc="-8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F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59741" y="1571561"/>
            <a:ext cx="2419350" cy="1221740"/>
            <a:chOff x="6059741" y="1571561"/>
            <a:chExt cx="2419350" cy="12217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8379" y="1600200"/>
              <a:ext cx="2362200" cy="11643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74028" y="1585849"/>
              <a:ext cx="2390775" cy="1193165"/>
            </a:xfrm>
            <a:custGeom>
              <a:avLst/>
              <a:gdLst/>
              <a:ahLst/>
              <a:cxnLst/>
              <a:rect l="l" t="t" r="r" b="b"/>
              <a:pathLst>
                <a:path w="2390775" h="1193164">
                  <a:moveTo>
                    <a:pt x="0" y="1192911"/>
                  </a:moveTo>
                  <a:lnTo>
                    <a:pt x="2390775" y="1192911"/>
                  </a:lnTo>
                  <a:lnTo>
                    <a:pt x="2390775" y="0"/>
                  </a:lnTo>
                  <a:lnTo>
                    <a:pt x="0" y="0"/>
                  </a:lnTo>
                  <a:lnTo>
                    <a:pt x="0" y="11929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509766" y="2843910"/>
            <a:ext cx="15544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Handle</a:t>
            </a:r>
            <a:r>
              <a:rPr dirty="0" sz="1800" spc="-6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Groove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81021" y="1571561"/>
            <a:ext cx="2495550" cy="1221740"/>
            <a:chOff x="8681021" y="1571561"/>
            <a:chExt cx="2495550" cy="122174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9659" y="1600200"/>
              <a:ext cx="2438400" cy="116433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695308" y="1585849"/>
              <a:ext cx="2466975" cy="1193165"/>
            </a:xfrm>
            <a:custGeom>
              <a:avLst/>
              <a:gdLst/>
              <a:ahLst/>
              <a:cxnLst/>
              <a:rect l="l" t="t" r="r" b="b"/>
              <a:pathLst>
                <a:path w="2466975" h="1193164">
                  <a:moveTo>
                    <a:pt x="0" y="1192911"/>
                  </a:moveTo>
                  <a:lnTo>
                    <a:pt x="2466975" y="1192911"/>
                  </a:lnTo>
                  <a:lnTo>
                    <a:pt x="2466975" y="0"/>
                  </a:lnTo>
                  <a:lnTo>
                    <a:pt x="0" y="0"/>
                  </a:lnTo>
                  <a:lnTo>
                    <a:pt x="0" y="11929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9264142" y="2880486"/>
            <a:ext cx="1233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Cover</a:t>
            </a:r>
            <a:r>
              <a:rPr dirty="0" sz="1800" spc="-6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Hood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9876" y="3580193"/>
            <a:ext cx="2556510" cy="1672589"/>
            <a:chOff x="539876" y="3580193"/>
            <a:chExt cx="2556510" cy="1672589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451" y="3608831"/>
              <a:ext cx="2499360" cy="16154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4164" y="3594480"/>
              <a:ext cx="2527935" cy="1644014"/>
            </a:xfrm>
            <a:custGeom>
              <a:avLst/>
              <a:gdLst/>
              <a:ahLst/>
              <a:cxnLst/>
              <a:rect l="l" t="t" r="r" b="b"/>
              <a:pathLst>
                <a:path w="2527935" h="1644014">
                  <a:moveTo>
                    <a:pt x="0" y="1644014"/>
                  </a:moveTo>
                  <a:lnTo>
                    <a:pt x="2527935" y="1644014"/>
                  </a:lnTo>
                  <a:lnTo>
                    <a:pt x="2527935" y="0"/>
                  </a:lnTo>
                  <a:lnTo>
                    <a:pt x="0" y="0"/>
                  </a:lnTo>
                  <a:lnTo>
                    <a:pt x="0" y="164401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867562" y="5320410"/>
            <a:ext cx="19100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Clamping</a:t>
            </a:r>
            <a:r>
              <a:rPr dirty="0" sz="1800" spc="-8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Element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80905" y="3580193"/>
            <a:ext cx="2712085" cy="1647189"/>
            <a:chOff x="3180905" y="3580193"/>
            <a:chExt cx="2712085" cy="1647189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9543" y="3608831"/>
              <a:ext cx="2654808" cy="158953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195192" y="3594480"/>
              <a:ext cx="2683510" cy="1618615"/>
            </a:xfrm>
            <a:custGeom>
              <a:avLst/>
              <a:gdLst/>
              <a:ahLst/>
              <a:cxnLst/>
              <a:rect l="l" t="t" r="r" b="b"/>
              <a:pathLst>
                <a:path w="2683510" h="1618614">
                  <a:moveTo>
                    <a:pt x="0" y="1618107"/>
                  </a:moveTo>
                  <a:lnTo>
                    <a:pt x="2683383" y="1618107"/>
                  </a:lnTo>
                  <a:lnTo>
                    <a:pt x="2683383" y="0"/>
                  </a:lnTo>
                  <a:lnTo>
                    <a:pt x="0" y="0"/>
                  </a:lnTo>
                  <a:lnTo>
                    <a:pt x="0" y="1618107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916807" y="5320410"/>
            <a:ext cx="1244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Bushing</a:t>
            </a:r>
            <a:r>
              <a:rPr dirty="0" sz="1800" spc="-6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Big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963729" y="3580193"/>
            <a:ext cx="2759710" cy="1647189"/>
            <a:chOff x="5963729" y="3580193"/>
            <a:chExt cx="2759710" cy="1647189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92367" y="3608831"/>
              <a:ext cx="2702051" cy="158953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978016" y="3594480"/>
              <a:ext cx="2731135" cy="1618615"/>
            </a:xfrm>
            <a:custGeom>
              <a:avLst/>
              <a:gdLst/>
              <a:ahLst/>
              <a:cxnLst/>
              <a:rect l="l" t="t" r="r" b="b"/>
              <a:pathLst>
                <a:path w="2731134" h="1618614">
                  <a:moveTo>
                    <a:pt x="0" y="1618107"/>
                  </a:moveTo>
                  <a:lnTo>
                    <a:pt x="2730627" y="1618107"/>
                  </a:lnTo>
                  <a:lnTo>
                    <a:pt x="2730627" y="0"/>
                  </a:lnTo>
                  <a:lnTo>
                    <a:pt x="0" y="0"/>
                  </a:lnTo>
                  <a:lnTo>
                    <a:pt x="0" y="1618107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601206" y="5314569"/>
            <a:ext cx="14871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Bushing</a:t>
            </a:r>
            <a:r>
              <a:rPr dirty="0" sz="1800" spc="-6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Small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793797" y="3578669"/>
            <a:ext cx="2285365" cy="1645285"/>
            <a:chOff x="8793797" y="3578669"/>
            <a:chExt cx="2285365" cy="164528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22435" y="3607308"/>
              <a:ext cx="2228087" cy="158800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808084" y="3592957"/>
              <a:ext cx="2256790" cy="1616710"/>
            </a:xfrm>
            <a:custGeom>
              <a:avLst/>
              <a:gdLst/>
              <a:ahLst/>
              <a:cxnLst/>
              <a:rect l="l" t="t" r="r" b="b"/>
              <a:pathLst>
                <a:path w="2256790" h="1616710">
                  <a:moveTo>
                    <a:pt x="0" y="1616583"/>
                  </a:moveTo>
                  <a:lnTo>
                    <a:pt x="2256663" y="1616583"/>
                  </a:lnTo>
                  <a:lnTo>
                    <a:pt x="2256663" y="0"/>
                  </a:lnTo>
                  <a:lnTo>
                    <a:pt x="0" y="0"/>
                  </a:lnTo>
                  <a:lnTo>
                    <a:pt x="0" y="161658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9255379" y="5325236"/>
            <a:ext cx="1250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Bracket</a:t>
            </a:r>
            <a:r>
              <a:rPr dirty="0" sz="1800" spc="-5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Top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547108" y="306451"/>
            <a:ext cx="25977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PLASTIC</a:t>
            </a:r>
            <a:r>
              <a:rPr dirty="0" u="heavy" sz="2400" spc="-3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PARTS</a:t>
            </a:r>
            <a:endParaRPr sz="2400"/>
          </a:p>
        </p:txBody>
      </p:sp>
      <p:sp>
        <p:nvSpPr>
          <p:cNvPr id="41" name="object 41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4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918" y="3372358"/>
            <a:ext cx="43554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Pulley</a:t>
            </a:r>
            <a:r>
              <a:rPr dirty="0" sz="1600" spc="3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1Lift</a:t>
            </a:r>
            <a:r>
              <a:rPr dirty="0" sz="1600" spc="2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Mechanism</a:t>
            </a:r>
            <a:r>
              <a:rPr dirty="0" sz="1600" spc="37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Pulley</a:t>
            </a:r>
            <a:r>
              <a:rPr dirty="0" sz="1600" spc="3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2Lift</a:t>
            </a:r>
            <a:r>
              <a:rPr dirty="0" sz="1600" spc="35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Mechanism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1885" y="3372358"/>
            <a:ext cx="10407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Brake</a:t>
            </a:r>
            <a:r>
              <a:rPr dirty="0" sz="1600" spc="-4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Shoe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5506" y="3332174"/>
            <a:ext cx="5975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Georgia"/>
                <a:cs typeface="Georgia"/>
              </a:rPr>
              <a:t>OBEN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05186" y="3374898"/>
            <a:ext cx="5930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UTEN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2427" y="5660237"/>
            <a:ext cx="8763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Georgia"/>
                <a:cs typeface="Georgia"/>
              </a:rPr>
              <a:t>Bremshel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0221" y="5660237"/>
            <a:ext cx="12896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Georgia"/>
                <a:cs typeface="Georgia"/>
              </a:rPr>
              <a:t>TRAY</a:t>
            </a:r>
            <a:r>
              <a:rPr dirty="0" sz="1600" spc="-45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18,2/27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1727" y="5714796"/>
            <a:ext cx="17907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Georgia"/>
                <a:cs typeface="Georgia"/>
              </a:rPr>
              <a:t>Carrier/Tube</a:t>
            </a:r>
            <a:r>
              <a:rPr dirty="0" sz="1600" spc="3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Ø18.3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7808" y="1333817"/>
            <a:ext cx="2021839" cy="1916430"/>
            <a:chOff x="757808" y="1333817"/>
            <a:chExt cx="2021839" cy="191643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383" y="1362456"/>
              <a:ext cx="1964436" cy="18592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2096" y="1348105"/>
              <a:ext cx="1993264" cy="1887855"/>
            </a:xfrm>
            <a:custGeom>
              <a:avLst/>
              <a:gdLst/>
              <a:ahLst/>
              <a:cxnLst/>
              <a:rect l="l" t="t" r="r" b="b"/>
              <a:pathLst>
                <a:path w="1993264" h="1887855">
                  <a:moveTo>
                    <a:pt x="0" y="1887855"/>
                  </a:moveTo>
                  <a:lnTo>
                    <a:pt x="1993011" y="1887855"/>
                  </a:lnTo>
                  <a:lnTo>
                    <a:pt x="1993011" y="0"/>
                  </a:lnTo>
                  <a:lnTo>
                    <a:pt x="0" y="0"/>
                  </a:lnTo>
                  <a:lnTo>
                    <a:pt x="0" y="1887855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2950781" y="1335341"/>
            <a:ext cx="1910714" cy="1916430"/>
            <a:chOff x="2950781" y="1335341"/>
            <a:chExt cx="1910714" cy="19164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9420" y="1363979"/>
              <a:ext cx="1853183" cy="18592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65069" y="1349628"/>
              <a:ext cx="1882139" cy="1887855"/>
            </a:xfrm>
            <a:custGeom>
              <a:avLst/>
              <a:gdLst/>
              <a:ahLst/>
              <a:cxnLst/>
              <a:rect l="l" t="t" r="r" b="b"/>
              <a:pathLst>
                <a:path w="1882139" h="1887855">
                  <a:moveTo>
                    <a:pt x="0" y="1887855"/>
                  </a:moveTo>
                  <a:lnTo>
                    <a:pt x="1881758" y="1887855"/>
                  </a:lnTo>
                  <a:lnTo>
                    <a:pt x="1881758" y="0"/>
                  </a:lnTo>
                  <a:lnTo>
                    <a:pt x="0" y="0"/>
                  </a:lnTo>
                  <a:lnTo>
                    <a:pt x="0" y="188785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192585" y="1327721"/>
            <a:ext cx="2038350" cy="1910714"/>
            <a:chOff x="5192585" y="1327721"/>
            <a:chExt cx="2038350" cy="1910714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1223" y="1356359"/>
              <a:ext cx="1981200" cy="185318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206872" y="1342008"/>
              <a:ext cx="2009775" cy="1882139"/>
            </a:xfrm>
            <a:custGeom>
              <a:avLst/>
              <a:gdLst/>
              <a:ahLst/>
              <a:cxnLst/>
              <a:rect l="l" t="t" r="r" b="b"/>
              <a:pathLst>
                <a:path w="2009775" h="1882139">
                  <a:moveTo>
                    <a:pt x="0" y="1881759"/>
                  </a:moveTo>
                  <a:lnTo>
                    <a:pt x="2009775" y="1881759"/>
                  </a:lnTo>
                  <a:lnTo>
                    <a:pt x="2009775" y="0"/>
                  </a:lnTo>
                  <a:lnTo>
                    <a:pt x="0" y="0"/>
                  </a:lnTo>
                  <a:lnTo>
                    <a:pt x="0" y="188175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7402385" y="1327721"/>
            <a:ext cx="1939289" cy="1924050"/>
            <a:chOff x="7402385" y="1327721"/>
            <a:chExt cx="1939289" cy="192405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1023" y="1356359"/>
              <a:ext cx="1882139" cy="18669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16672" y="1342008"/>
              <a:ext cx="1910714" cy="1895475"/>
            </a:xfrm>
            <a:custGeom>
              <a:avLst/>
              <a:gdLst/>
              <a:ahLst/>
              <a:cxnLst/>
              <a:rect l="l" t="t" r="r" b="b"/>
              <a:pathLst>
                <a:path w="1910715" h="1895475">
                  <a:moveTo>
                    <a:pt x="0" y="1895475"/>
                  </a:moveTo>
                  <a:lnTo>
                    <a:pt x="1910715" y="1895475"/>
                  </a:lnTo>
                  <a:lnTo>
                    <a:pt x="1910715" y="0"/>
                  </a:lnTo>
                  <a:lnTo>
                    <a:pt x="0" y="0"/>
                  </a:lnTo>
                  <a:lnTo>
                    <a:pt x="0" y="18954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9459785" y="1327721"/>
            <a:ext cx="1804035" cy="1942464"/>
            <a:chOff x="9459785" y="1327721"/>
            <a:chExt cx="1804035" cy="1942464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88423" y="1356359"/>
              <a:ext cx="1746503" cy="18851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474072" y="1342008"/>
              <a:ext cx="1775460" cy="1913889"/>
            </a:xfrm>
            <a:custGeom>
              <a:avLst/>
              <a:gdLst/>
              <a:ahLst/>
              <a:cxnLst/>
              <a:rect l="l" t="t" r="r" b="b"/>
              <a:pathLst>
                <a:path w="1775459" h="1913889">
                  <a:moveTo>
                    <a:pt x="0" y="1913763"/>
                  </a:moveTo>
                  <a:lnTo>
                    <a:pt x="1775078" y="1913763"/>
                  </a:lnTo>
                  <a:lnTo>
                    <a:pt x="1775078" y="0"/>
                  </a:lnTo>
                  <a:lnTo>
                    <a:pt x="0" y="0"/>
                  </a:lnTo>
                  <a:lnTo>
                    <a:pt x="0" y="191376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773048" y="4052633"/>
            <a:ext cx="2114550" cy="1549400"/>
            <a:chOff x="773048" y="4052633"/>
            <a:chExt cx="2114550" cy="154940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623" y="4081272"/>
              <a:ext cx="2057400" cy="14919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7336" y="4066921"/>
              <a:ext cx="2085975" cy="1520825"/>
            </a:xfrm>
            <a:custGeom>
              <a:avLst/>
              <a:gdLst/>
              <a:ahLst/>
              <a:cxnLst/>
              <a:rect l="l" t="t" r="r" b="b"/>
              <a:pathLst>
                <a:path w="2085975" h="1520825">
                  <a:moveTo>
                    <a:pt x="0" y="1520570"/>
                  </a:moveTo>
                  <a:lnTo>
                    <a:pt x="2085975" y="1520570"/>
                  </a:lnTo>
                  <a:lnTo>
                    <a:pt x="2085975" y="0"/>
                  </a:lnTo>
                  <a:lnTo>
                    <a:pt x="0" y="0"/>
                  </a:lnTo>
                  <a:lnTo>
                    <a:pt x="0" y="152057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3010217" y="4052696"/>
            <a:ext cx="1847850" cy="1563370"/>
            <a:chOff x="3010217" y="4052696"/>
            <a:chExt cx="1847850" cy="1563370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8855" y="4081271"/>
              <a:ext cx="1790699" cy="150571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024504" y="4066984"/>
              <a:ext cx="1819275" cy="1534795"/>
            </a:xfrm>
            <a:custGeom>
              <a:avLst/>
              <a:gdLst/>
              <a:ahLst/>
              <a:cxnLst/>
              <a:rect l="l" t="t" r="r" b="b"/>
              <a:pathLst>
                <a:path w="1819275" h="1534795">
                  <a:moveTo>
                    <a:pt x="0" y="1534286"/>
                  </a:moveTo>
                  <a:lnTo>
                    <a:pt x="1819274" y="1534286"/>
                  </a:lnTo>
                  <a:lnTo>
                    <a:pt x="1819274" y="0"/>
                  </a:lnTo>
                  <a:lnTo>
                    <a:pt x="0" y="0"/>
                  </a:lnTo>
                  <a:lnTo>
                    <a:pt x="0" y="153428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4991417" y="4052696"/>
            <a:ext cx="2038350" cy="1570990"/>
            <a:chOff x="4991417" y="4052696"/>
            <a:chExt cx="2038350" cy="1570990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0055" y="4081271"/>
              <a:ext cx="1981200" cy="151333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005704" y="4066984"/>
              <a:ext cx="2009775" cy="1542415"/>
            </a:xfrm>
            <a:custGeom>
              <a:avLst/>
              <a:gdLst/>
              <a:ahLst/>
              <a:cxnLst/>
              <a:rect l="l" t="t" r="r" b="b"/>
              <a:pathLst>
                <a:path w="2009775" h="1542414">
                  <a:moveTo>
                    <a:pt x="0" y="1541906"/>
                  </a:moveTo>
                  <a:lnTo>
                    <a:pt x="2009775" y="1541906"/>
                  </a:lnTo>
                  <a:lnTo>
                    <a:pt x="2009775" y="0"/>
                  </a:lnTo>
                  <a:lnTo>
                    <a:pt x="0" y="0"/>
                  </a:lnTo>
                  <a:lnTo>
                    <a:pt x="0" y="154190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7318565" y="4052696"/>
            <a:ext cx="2101215" cy="1570990"/>
            <a:chOff x="7318565" y="4052696"/>
            <a:chExt cx="2101215" cy="157099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7204" y="4081271"/>
              <a:ext cx="2043683" cy="151333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332853" y="4066984"/>
              <a:ext cx="2072639" cy="1542415"/>
            </a:xfrm>
            <a:custGeom>
              <a:avLst/>
              <a:gdLst/>
              <a:ahLst/>
              <a:cxnLst/>
              <a:rect l="l" t="t" r="r" b="b"/>
              <a:pathLst>
                <a:path w="2072640" h="1542414">
                  <a:moveTo>
                    <a:pt x="0" y="1541906"/>
                  </a:moveTo>
                  <a:lnTo>
                    <a:pt x="2072258" y="1541906"/>
                  </a:lnTo>
                  <a:lnTo>
                    <a:pt x="2072258" y="0"/>
                  </a:lnTo>
                  <a:lnTo>
                    <a:pt x="0" y="0"/>
                  </a:lnTo>
                  <a:lnTo>
                    <a:pt x="0" y="154190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7497826" y="5660237"/>
            <a:ext cx="17868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Georgia"/>
                <a:cs typeface="Georgia"/>
              </a:rPr>
              <a:t>Carrier/Tube</a:t>
            </a:r>
            <a:r>
              <a:rPr dirty="0" sz="1600" spc="30">
                <a:latin typeface="Georgia"/>
                <a:cs typeface="Georgia"/>
              </a:rPr>
              <a:t> </a:t>
            </a:r>
            <a:r>
              <a:rPr dirty="0" sz="1600" spc="-10">
                <a:latin typeface="Georgia"/>
                <a:cs typeface="Georgia"/>
              </a:rPr>
              <a:t>Ø19.6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490265" y="4067936"/>
            <a:ext cx="1860550" cy="1548130"/>
            <a:chOff x="9490265" y="4067936"/>
            <a:chExt cx="1860550" cy="1548130"/>
          </a:xfrm>
        </p:grpSpPr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18904" y="4096511"/>
              <a:ext cx="1802892" cy="149047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504553" y="4082224"/>
              <a:ext cx="1831975" cy="1519555"/>
            </a:xfrm>
            <a:custGeom>
              <a:avLst/>
              <a:gdLst/>
              <a:ahLst/>
              <a:cxnLst/>
              <a:rect l="l" t="t" r="r" b="b"/>
              <a:pathLst>
                <a:path w="1831975" h="1519554">
                  <a:moveTo>
                    <a:pt x="0" y="1519047"/>
                  </a:moveTo>
                  <a:lnTo>
                    <a:pt x="1831467" y="1519047"/>
                  </a:lnTo>
                  <a:lnTo>
                    <a:pt x="1831467" y="0"/>
                  </a:lnTo>
                  <a:lnTo>
                    <a:pt x="0" y="0"/>
                  </a:lnTo>
                  <a:lnTo>
                    <a:pt x="0" y="151904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9462643" y="5660237"/>
            <a:ext cx="21615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eorgia"/>
                <a:cs typeface="Georgia"/>
              </a:rPr>
              <a:t>Traction</a:t>
            </a:r>
            <a:r>
              <a:rPr dirty="0" sz="1600" spc="-1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Support</a:t>
            </a:r>
            <a:r>
              <a:rPr dirty="0" sz="1600" spc="-30">
                <a:latin typeface="Georgia"/>
                <a:cs typeface="Georgia"/>
              </a:rPr>
              <a:t> </a:t>
            </a:r>
            <a:r>
              <a:rPr dirty="0" sz="1600" spc="-5">
                <a:latin typeface="Georgia"/>
                <a:cs typeface="Georgia"/>
              </a:rPr>
              <a:t>Roller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547108" y="306451"/>
            <a:ext cx="25977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PLASTIC</a:t>
            </a:r>
            <a:r>
              <a:rPr dirty="0" u="heavy" sz="2400" spc="-3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PARTS</a:t>
            </a:r>
            <a:endParaRPr sz="2400"/>
          </a:p>
        </p:txBody>
      </p:sp>
      <p:sp>
        <p:nvSpPr>
          <p:cNvPr id="48" name="object 48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5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161" y="1372870"/>
            <a:ext cx="3636645" cy="5149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6EC0"/>
                </a:solidFill>
                <a:latin typeface="Georgia"/>
                <a:cs typeface="Georgia"/>
              </a:rPr>
              <a:t>Specialty</a:t>
            </a:r>
            <a:r>
              <a:rPr dirty="0" sz="2400" spc="-90">
                <a:solidFill>
                  <a:srgbClr val="006EC0"/>
                </a:solidFill>
                <a:latin typeface="Georgia"/>
                <a:cs typeface="Georgia"/>
              </a:rPr>
              <a:t> </a:t>
            </a:r>
            <a:r>
              <a:rPr dirty="0" sz="2400" spc="-5">
                <a:solidFill>
                  <a:srgbClr val="006EC0"/>
                </a:solidFill>
                <a:latin typeface="Georgia"/>
                <a:cs typeface="Georgia"/>
              </a:rPr>
              <a:t>Plastics</a:t>
            </a:r>
            <a:endParaRPr sz="2400">
              <a:latin typeface="Georgia"/>
              <a:cs typeface="Georgia"/>
            </a:endParaRPr>
          </a:p>
          <a:p>
            <a:pPr marL="22860" marR="1133475">
              <a:lnSpc>
                <a:spcPct val="100000"/>
              </a:lnSpc>
              <a:spcBef>
                <a:spcPts val="10"/>
              </a:spcBef>
            </a:pPr>
            <a:r>
              <a:rPr dirty="0" sz="1800" spc="-15">
                <a:latin typeface="Georgia"/>
                <a:cs typeface="Georgia"/>
              </a:rPr>
              <a:t>PEEK </a:t>
            </a:r>
            <a:r>
              <a:rPr dirty="0" sz="1800" spc="-10">
                <a:latin typeface="Georgia"/>
                <a:cs typeface="Georgia"/>
              </a:rPr>
              <a:t>450 </a:t>
            </a:r>
            <a:r>
              <a:rPr dirty="0" sz="1800">
                <a:latin typeface="Georgia"/>
                <a:cs typeface="Georgia"/>
              </a:rPr>
              <a:t>G </a:t>
            </a:r>
            <a:r>
              <a:rPr dirty="0" sz="1800" spc="-15">
                <a:latin typeface="Georgia"/>
                <a:cs typeface="Georgia"/>
              </a:rPr>
              <a:t>Victrex 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PEEK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150FW30-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Victrex</a:t>
            </a:r>
            <a:endParaRPr sz="1800">
              <a:latin typeface="Georgia"/>
              <a:cs typeface="Georgia"/>
            </a:endParaRPr>
          </a:p>
          <a:p>
            <a:pPr marL="22860">
              <a:lnSpc>
                <a:spcPct val="100000"/>
              </a:lnSpc>
            </a:pPr>
            <a:r>
              <a:rPr dirty="0" sz="1800">
                <a:latin typeface="Georgia"/>
                <a:cs typeface="Georgia"/>
              </a:rPr>
              <a:t>LCP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–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Liquid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crystal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polymer</a:t>
            </a:r>
            <a:endParaRPr sz="1800">
              <a:latin typeface="Georgia"/>
              <a:cs typeface="Georgia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Georgia"/>
                <a:cs typeface="Georgia"/>
              </a:rPr>
              <a:t>PPS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GF40%</a:t>
            </a:r>
            <a:endParaRPr sz="1800">
              <a:latin typeface="Georgia"/>
              <a:cs typeface="Georgia"/>
            </a:endParaRPr>
          </a:p>
          <a:p>
            <a:pPr marL="22860" marR="200660">
              <a:lnSpc>
                <a:spcPct val="100000"/>
              </a:lnSpc>
            </a:pPr>
            <a:r>
              <a:rPr dirty="0" sz="1800" spc="-10">
                <a:latin typeface="Georgia"/>
                <a:cs typeface="Georgia"/>
              </a:rPr>
              <a:t>PA </a:t>
            </a:r>
            <a:r>
              <a:rPr dirty="0" sz="1800" spc="-15">
                <a:latin typeface="Georgia"/>
                <a:cs typeface="Georgia"/>
              </a:rPr>
              <a:t>46/H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Stanyl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TW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341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 spc="-20">
                <a:latin typeface="Georgia"/>
                <a:cs typeface="Georgia"/>
              </a:rPr>
              <a:t>SW11000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80">
                <a:latin typeface="Georgia"/>
                <a:cs typeface="Georgia"/>
              </a:rPr>
              <a:t>P</a:t>
            </a:r>
            <a:r>
              <a:rPr dirty="0" sz="1800">
                <a:latin typeface="Georgia"/>
                <a:cs typeface="Georgia"/>
              </a:rPr>
              <a:t>A</a:t>
            </a:r>
            <a:r>
              <a:rPr dirty="0" sz="1800" spc="-12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6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C</a:t>
            </a:r>
            <a:r>
              <a:rPr dirty="0" sz="1800">
                <a:latin typeface="Georgia"/>
                <a:cs typeface="Georgia"/>
              </a:rPr>
              <a:t>F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1</a:t>
            </a:r>
            <a:r>
              <a:rPr dirty="0" sz="1800">
                <a:latin typeface="Georgia"/>
                <a:cs typeface="Georgia"/>
              </a:rPr>
              <a:t>0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TF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20</a:t>
            </a:r>
            <a:endParaRPr sz="1800">
              <a:latin typeface="Georgia"/>
              <a:cs typeface="Georgia"/>
            </a:endParaRPr>
          </a:p>
          <a:p>
            <a:pPr marL="22860">
              <a:lnSpc>
                <a:spcPct val="100000"/>
              </a:lnSpc>
            </a:pPr>
            <a:r>
              <a:rPr dirty="0" sz="1800" spc="-25">
                <a:latin typeface="Georgia"/>
                <a:cs typeface="Georgia"/>
              </a:rPr>
              <a:t>PA11-RILSAN</a:t>
            </a:r>
            <a:r>
              <a:rPr dirty="0" sz="1800" spc="-45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PC+ABS-BAYBLEND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006EC0"/>
                </a:solidFill>
                <a:latin typeface="Georgia"/>
                <a:cs typeface="Georgia"/>
              </a:rPr>
              <a:t>Thermoplastic</a:t>
            </a:r>
            <a:r>
              <a:rPr dirty="0" sz="2400" spc="-5">
                <a:solidFill>
                  <a:srgbClr val="006EC0"/>
                </a:solidFill>
                <a:latin typeface="Georgia"/>
                <a:cs typeface="Georgia"/>
              </a:rPr>
              <a:t> </a:t>
            </a:r>
            <a:r>
              <a:rPr dirty="0" sz="2400" spc="-15">
                <a:solidFill>
                  <a:srgbClr val="006EC0"/>
                </a:solidFill>
                <a:latin typeface="Georgia"/>
                <a:cs typeface="Georgia"/>
              </a:rPr>
              <a:t>Elastomers</a:t>
            </a:r>
            <a:endParaRPr sz="2400">
              <a:latin typeface="Georgia"/>
              <a:cs typeface="Georgia"/>
            </a:endParaRPr>
          </a:p>
          <a:p>
            <a:pPr marL="12700" marR="1311910">
              <a:lnSpc>
                <a:spcPct val="104600"/>
              </a:lnSpc>
              <a:spcBef>
                <a:spcPts val="20"/>
              </a:spcBef>
            </a:pPr>
            <a:r>
              <a:rPr dirty="0" sz="1800" spc="-5">
                <a:latin typeface="Georgia"/>
                <a:cs typeface="Georgia"/>
              </a:rPr>
              <a:t>TPE-U </a:t>
            </a:r>
            <a:r>
              <a:rPr dirty="0" sz="1800" spc="-15">
                <a:latin typeface="Georgia"/>
                <a:cs typeface="Georgia"/>
              </a:rPr>
              <a:t>(Polyurethane </a:t>
            </a:r>
            <a:r>
              <a:rPr dirty="0" sz="1800">
                <a:latin typeface="Georgia"/>
                <a:cs typeface="Georgia"/>
              </a:rPr>
              <a:t>)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TPE-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Kraiburg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1800" spc="-15">
                <a:latin typeface="Georgia"/>
                <a:cs typeface="Georgia"/>
              </a:rPr>
              <a:t>PVC-Kadakia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2400" spc="-15">
                <a:solidFill>
                  <a:srgbClr val="006EC0"/>
                </a:solidFill>
                <a:latin typeface="Georgia"/>
                <a:cs typeface="Georgia"/>
              </a:rPr>
              <a:t>Others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10">
                <a:latin typeface="Georgia"/>
                <a:cs typeface="Georgia"/>
              </a:rPr>
              <a:t>PP</a:t>
            </a:r>
            <a:endParaRPr sz="1800">
              <a:latin typeface="Georgia"/>
              <a:cs typeface="Georgia"/>
            </a:endParaRPr>
          </a:p>
          <a:p>
            <a:pPr marL="12700" marR="1666239">
              <a:lnSpc>
                <a:spcPct val="100000"/>
              </a:lnSpc>
            </a:pPr>
            <a:r>
              <a:rPr dirty="0" sz="1800" spc="-5">
                <a:latin typeface="Georgia"/>
                <a:cs typeface="Georgia"/>
              </a:rPr>
              <a:t>PP </a:t>
            </a:r>
            <a:r>
              <a:rPr dirty="0" sz="1800" spc="-25">
                <a:latin typeface="Georgia"/>
                <a:cs typeface="Georgia"/>
              </a:rPr>
              <a:t>Talc/Glass </a:t>
            </a:r>
            <a:r>
              <a:rPr dirty="0" sz="1800" spc="-5">
                <a:latin typeface="Georgia"/>
                <a:cs typeface="Georgia"/>
              </a:rPr>
              <a:t>Filed </a:t>
            </a:r>
            <a:r>
              <a:rPr dirty="0" sz="1800" spc="-425">
                <a:latin typeface="Georgia"/>
                <a:cs typeface="Georgia"/>
              </a:rPr>
              <a:t> </a:t>
            </a:r>
            <a:r>
              <a:rPr dirty="0" sz="1800" spc="-20">
                <a:latin typeface="Georgia"/>
                <a:cs typeface="Georgia"/>
              </a:rPr>
              <a:t>LDPE/HDPE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 marR="339090" indent="73025">
              <a:lnSpc>
                <a:spcPct val="103299"/>
              </a:lnSpc>
              <a:spcBef>
                <a:spcPts val="5"/>
              </a:spcBef>
            </a:pPr>
            <a:r>
              <a:rPr dirty="0" spc="-5"/>
              <a:t>Hi-Tech</a:t>
            </a:r>
            <a:r>
              <a:rPr dirty="0" spc="-45"/>
              <a:t> </a:t>
            </a:r>
            <a:r>
              <a:rPr dirty="0" spc="-10"/>
              <a:t>Engineering</a:t>
            </a:r>
            <a:r>
              <a:rPr dirty="0" spc="-45"/>
              <a:t> </a:t>
            </a:r>
            <a:r>
              <a:rPr dirty="0" spc="-5"/>
              <a:t>Plastics </a:t>
            </a:r>
            <a:r>
              <a:rPr dirty="0" spc="-560"/>
              <a:t> </a:t>
            </a:r>
            <a:r>
              <a:rPr dirty="0" spc="-5"/>
              <a:t>(Unfilled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90"/>
              <a:t> </a:t>
            </a:r>
            <a:r>
              <a:rPr dirty="0" spc="-5"/>
              <a:t>Filled)</a:t>
            </a:r>
          </a:p>
          <a:p>
            <a:pPr marL="113030">
              <a:lnSpc>
                <a:spcPct val="100000"/>
              </a:lnSpc>
              <a:spcBef>
                <a:spcPts val="20"/>
              </a:spcBef>
            </a:pPr>
            <a:r>
              <a:rPr dirty="0" sz="1800" spc="-15">
                <a:solidFill>
                  <a:srgbClr val="000000"/>
                </a:solidFill>
              </a:rPr>
              <a:t>PA11,</a:t>
            </a:r>
            <a:r>
              <a:rPr dirty="0" sz="1800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PA12-</a:t>
            </a:r>
            <a:r>
              <a:rPr dirty="0" sz="1800" spc="-20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Evonik</a:t>
            </a:r>
            <a:endParaRPr sz="1800"/>
          </a:p>
          <a:p>
            <a:pPr marL="113030" marR="1151255">
              <a:lnSpc>
                <a:spcPct val="100000"/>
              </a:lnSpc>
              <a:spcBef>
                <a:spcPts val="5"/>
              </a:spcBef>
            </a:pPr>
            <a:r>
              <a:rPr dirty="0" sz="1800" spc="-15">
                <a:solidFill>
                  <a:srgbClr val="000000"/>
                </a:solidFill>
              </a:rPr>
              <a:t>PBT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GF</a:t>
            </a:r>
            <a:r>
              <a:rPr dirty="0" sz="1800" spc="-45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30%</a:t>
            </a:r>
            <a:r>
              <a:rPr dirty="0" sz="1800" spc="-4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-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VALOX</a:t>
            </a:r>
            <a:r>
              <a:rPr dirty="0" sz="1800" spc="-35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/SABIC </a:t>
            </a:r>
            <a:r>
              <a:rPr dirty="0" sz="1800" spc="-420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PC</a:t>
            </a:r>
            <a:r>
              <a:rPr dirty="0" sz="1800" spc="-2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+</a:t>
            </a:r>
            <a:r>
              <a:rPr dirty="0" sz="1800" spc="-15">
                <a:solidFill>
                  <a:srgbClr val="000000"/>
                </a:solidFill>
              </a:rPr>
              <a:t> PBT</a:t>
            </a:r>
            <a:endParaRPr sz="1800"/>
          </a:p>
          <a:p>
            <a:pPr marL="113030">
              <a:lnSpc>
                <a:spcPct val="100000"/>
              </a:lnSpc>
            </a:pPr>
            <a:r>
              <a:rPr dirty="0" sz="1800" spc="-10">
                <a:solidFill>
                  <a:srgbClr val="000000"/>
                </a:solidFill>
              </a:rPr>
              <a:t>ABS</a:t>
            </a:r>
            <a:r>
              <a:rPr dirty="0" sz="1800" spc="-4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GF</a:t>
            </a:r>
            <a:r>
              <a:rPr dirty="0" sz="1800" spc="-55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15%</a:t>
            </a:r>
            <a:endParaRPr sz="1800"/>
          </a:p>
          <a:p>
            <a:pPr marL="113030" marR="5080">
              <a:lnSpc>
                <a:spcPct val="100000"/>
              </a:lnSpc>
            </a:pPr>
            <a:r>
              <a:rPr dirty="0" sz="1800" spc="-10">
                <a:solidFill>
                  <a:srgbClr val="000000"/>
                </a:solidFill>
              </a:rPr>
              <a:t>PA </a:t>
            </a:r>
            <a:r>
              <a:rPr dirty="0" sz="1800">
                <a:solidFill>
                  <a:srgbClr val="000000"/>
                </a:solidFill>
              </a:rPr>
              <a:t>6</a:t>
            </a:r>
            <a:r>
              <a:rPr dirty="0" sz="1800" spc="-3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&amp;</a:t>
            </a:r>
            <a:r>
              <a:rPr dirty="0" sz="1800" spc="-35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66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–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Plain </a:t>
            </a:r>
            <a:r>
              <a:rPr dirty="0" sz="1800">
                <a:solidFill>
                  <a:srgbClr val="000000"/>
                </a:solidFill>
              </a:rPr>
              <a:t>&amp;</a:t>
            </a:r>
            <a:r>
              <a:rPr dirty="0" sz="1800" spc="-3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GF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-</a:t>
            </a:r>
            <a:r>
              <a:rPr dirty="0" sz="1800" spc="400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BASF/DUPONT </a:t>
            </a:r>
            <a:r>
              <a:rPr dirty="0" sz="1800" spc="-420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PC</a:t>
            </a:r>
            <a:r>
              <a:rPr dirty="0" sz="1800" spc="-25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LEXAN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2407</a:t>
            </a:r>
            <a:r>
              <a:rPr dirty="0" sz="1800" spc="-35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-SABIC</a:t>
            </a:r>
            <a:endParaRPr sz="1800"/>
          </a:p>
          <a:p>
            <a:pPr algn="just" marL="113030" marR="1971039">
              <a:lnSpc>
                <a:spcPct val="100000"/>
              </a:lnSpc>
            </a:pPr>
            <a:r>
              <a:rPr dirty="0" sz="1800" spc="-10">
                <a:solidFill>
                  <a:srgbClr val="000000"/>
                </a:solidFill>
              </a:rPr>
              <a:t>POM </a:t>
            </a:r>
            <a:r>
              <a:rPr dirty="0" sz="1800" spc="-15">
                <a:solidFill>
                  <a:srgbClr val="000000"/>
                </a:solidFill>
              </a:rPr>
              <a:t>K,MR- Polyplast </a:t>
            </a:r>
            <a:r>
              <a:rPr dirty="0" sz="1800" spc="-420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POM </a:t>
            </a:r>
            <a:r>
              <a:rPr dirty="0" sz="1800" spc="-15">
                <a:solidFill>
                  <a:srgbClr val="000000"/>
                </a:solidFill>
              </a:rPr>
              <a:t>H,MR- Polyplast </a:t>
            </a:r>
            <a:r>
              <a:rPr dirty="0" sz="1800" spc="-420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PA66-CF10-TF20</a:t>
            </a:r>
            <a:endParaRPr sz="1800"/>
          </a:p>
          <a:p>
            <a:pPr algn="just" marL="154940">
              <a:lnSpc>
                <a:spcPct val="100000"/>
              </a:lnSpc>
              <a:spcBef>
                <a:spcPts val="1295"/>
              </a:spcBef>
            </a:pPr>
            <a:r>
              <a:rPr dirty="0" spc="-15"/>
              <a:t>Master</a:t>
            </a:r>
            <a:r>
              <a:rPr dirty="0" spc="-40"/>
              <a:t> </a:t>
            </a:r>
            <a:r>
              <a:rPr dirty="0" spc="-10"/>
              <a:t>Batch</a:t>
            </a:r>
          </a:p>
          <a:p>
            <a:pPr marL="154940">
              <a:lnSpc>
                <a:spcPct val="100000"/>
              </a:lnSpc>
              <a:spcBef>
                <a:spcPts val="15"/>
              </a:spcBef>
            </a:pPr>
            <a:r>
              <a:rPr dirty="0" sz="1800" spc="-5">
                <a:solidFill>
                  <a:srgbClr val="000000"/>
                </a:solidFill>
              </a:rPr>
              <a:t>CALIRENT</a:t>
            </a:r>
            <a:endParaRPr sz="1800"/>
          </a:p>
          <a:p>
            <a:pPr marL="154940">
              <a:lnSpc>
                <a:spcPct val="100000"/>
              </a:lnSpc>
              <a:spcBef>
                <a:spcPts val="105"/>
              </a:spcBef>
            </a:pPr>
            <a:r>
              <a:rPr dirty="0" sz="1800" spc="-45">
                <a:solidFill>
                  <a:srgbClr val="000000"/>
                </a:solidFill>
              </a:rPr>
              <a:t>P</a:t>
            </a:r>
            <a:r>
              <a:rPr dirty="0" sz="1800" spc="-35">
                <a:solidFill>
                  <a:srgbClr val="000000"/>
                </a:solidFill>
              </a:rPr>
              <a:t>OL</a:t>
            </a:r>
            <a:r>
              <a:rPr dirty="0" sz="1800">
                <a:solidFill>
                  <a:srgbClr val="000000"/>
                </a:solidFill>
              </a:rPr>
              <a:t>Y</a:t>
            </a:r>
            <a:r>
              <a:rPr dirty="0" sz="1800" spc="-6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ONE</a:t>
            </a:r>
            <a:endParaRPr sz="1800"/>
          </a:p>
        </p:txBody>
      </p:sp>
      <p:grpSp>
        <p:nvGrpSpPr>
          <p:cNvPr id="4" name="object 4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56379" y="306451"/>
            <a:ext cx="35788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MATERIAL</a:t>
            </a:r>
            <a:r>
              <a:rPr dirty="0" u="heavy" sz="2400" spc="-2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HANDLED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6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ANIL</a:t>
            </a:r>
            <a:r>
              <a:rPr dirty="0" spc="-50"/>
              <a:t> </a:t>
            </a:r>
            <a:r>
              <a:rPr dirty="0" spc="-10"/>
              <a:t>PLASTICS</a:t>
            </a:r>
            <a:r>
              <a:rPr dirty="0" spc="-75"/>
              <a:t> </a:t>
            </a:r>
            <a:r>
              <a:rPr dirty="0" spc="-5"/>
              <a:t>AND</a:t>
            </a:r>
            <a:r>
              <a:rPr dirty="0" spc="-60"/>
              <a:t> </a:t>
            </a:r>
            <a:r>
              <a:rPr dirty="0" spc="-10"/>
              <a:t>ENTERPRISES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90648" y="2814574"/>
            <a:ext cx="741235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1F5F"/>
                </a:solidFill>
                <a:latin typeface="Georgia"/>
                <a:cs typeface="Georgia"/>
              </a:rPr>
              <a:t>Since</a:t>
            </a:r>
            <a:r>
              <a:rPr dirty="0" sz="2000" spc="-6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Georgia"/>
                <a:cs typeface="Georgia"/>
              </a:rPr>
              <a:t>1994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Plastic</a:t>
            </a:r>
            <a:r>
              <a:rPr dirty="0" sz="200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Injection</a:t>
            </a:r>
            <a:r>
              <a:rPr dirty="0" sz="2000" spc="-1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Mould</a:t>
            </a:r>
            <a:r>
              <a:rPr dirty="0" sz="2000" spc="-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Manufacturer</a:t>
            </a:r>
            <a:r>
              <a:rPr dirty="0" sz="2000" spc="-2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001F5F"/>
                </a:solidFill>
                <a:latin typeface="Georgia"/>
                <a:cs typeface="Georgia"/>
              </a:rPr>
              <a:t>&amp;</a:t>
            </a:r>
            <a:r>
              <a:rPr dirty="0" sz="2000" spc="-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Plastic</a:t>
            </a:r>
            <a:r>
              <a:rPr dirty="0" sz="2000" spc="-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Moulding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6028" y="71627"/>
            <a:ext cx="1722120" cy="9342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66388" y="3970020"/>
            <a:ext cx="4459223" cy="249021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685403" y="6162413"/>
            <a:ext cx="3069590" cy="6553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0"/>
              </a:spcBef>
            </a:pPr>
            <a:r>
              <a:rPr dirty="0" sz="1400" spc="40" b="1">
                <a:solidFill>
                  <a:srgbClr val="001F5F"/>
                </a:solidFill>
                <a:latin typeface="Georgia"/>
                <a:cs typeface="Georgia"/>
              </a:rPr>
              <a:t>Plot</a:t>
            </a:r>
            <a:r>
              <a:rPr dirty="0" sz="1400" spc="12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30" b="1">
                <a:solidFill>
                  <a:srgbClr val="001F5F"/>
                </a:solidFill>
                <a:latin typeface="Georgia"/>
                <a:cs typeface="Georgia"/>
              </a:rPr>
              <a:t>no</a:t>
            </a:r>
            <a:r>
              <a:rPr dirty="0" sz="1400" spc="9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50" b="1">
                <a:solidFill>
                  <a:srgbClr val="001F5F"/>
                </a:solidFill>
                <a:latin typeface="Georgia"/>
                <a:cs typeface="Georgia"/>
              </a:rPr>
              <a:t>16,S.No</a:t>
            </a:r>
            <a:r>
              <a:rPr dirty="0" sz="1400" spc="12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50" b="1">
                <a:solidFill>
                  <a:srgbClr val="001F5F"/>
                </a:solidFill>
                <a:latin typeface="Georgia"/>
                <a:cs typeface="Georgia"/>
              </a:rPr>
              <a:t>253/1/3, </a:t>
            </a:r>
            <a:r>
              <a:rPr dirty="0" sz="1400" spc="5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50" b="1">
                <a:solidFill>
                  <a:srgbClr val="001F5F"/>
                </a:solidFill>
                <a:latin typeface="Georgia"/>
                <a:cs typeface="Georgia"/>
              </a:rPr>
              <a:t>Tirumala</a:t>
            </a:r>
            <a:r>
              <a:rPr dirty="0" sz="1400" spc="12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40" b="1">
                <a:solidFill>
                  <a:srgbClr val="001F5F"/>
                </a:solidFill>
                <a:latin typeface="Georgia"/>
                <a:cs typeface="Georgia"/>
              </a:rPr>
              <a:t>Ind</a:t>
            </a:r>
            <a:r>
              <a:rPr dirty="0" sz="1400" spc="8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45" b="1">
                <a:solidFill>
                  <a:srgbClr val="001F5F"/>
                </a:solidFill>
                <a:latin typeface="Georgia"/>
                <a:cs typeface="Georgia"/>
              </a:rPr>
              <a:t>Estate</a:t>
            </a:r>
            <a:r>
              <a:rPr dirty="0" sz="1400" spc="10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50" b="1">
                <a:solidFill>
                  <a:srgbClr val="001F5F"/>
                </a:solidFill>
                <a:latin typeface="Georgia"/>
                <a:cs typeface="Georgia"/>
              </a:rPr>
              <a:t>Hinjewadi </a:t>
            </a:r>
            <a:r>
              <a:rPr dirty="0" sz="1400" spc="-34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45" b="1">
                <a:solidFill>
                  <a:srgbClr val="001F5F"/>
                </a:solidFill>
                <a:latin typeface="Georgia"/>
                <a:cs typeface="Georgia"/>
              </a:rPr>
              <a:t>Pune.</a:t>
            </a:r>
            <a:r>
              <a:rPr dirty="0" sz="1400" spc="10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50" b="1">
                <a:solidFill>
                  <a:srgbClr val="001F5F"/>
                </a:solidFill>
                <a:latin typeface="Georgia"/>
                <a:cs typeface="Georgia"/>
              </a:rPr>
              <a:t>India-</a:t>
            </a:r>
            <a:r>
              <a:rPr dirty="0" sz="1400" spc="9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400" spc="45" b="1">
                <a:solidFill>
                  <a:srgbClr val="001F5F"/>
                </a:solidFill>
                <a:latin typeface="Georgia"/>
                <a:cs typeface="Georgia"/>
              </a:rPr>
              <a:t>411057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4424" y="115823"/>
            <a:ext cx="8084184" cy="929640"/>
            <a:chOff x="344424" y="115823"/>
            <a:chExt cx="8084184" cy="929640"/>
          </a:xfrm>
        </p:grpSpPr>
        <p:sp>
          <p:nvSpPr>
            <p:cNvPr id="3" name="object 3"/>
            <p:cNvSpPr/>
            <p:nvPr/>
          </p:nvSpPr>
          <p:spPr>
            <a:xfrm>
              <a:off x="1122311" y="1018032"/>
              <a:ext cx="7306309" cy="0"/>
            </a:xfrm>
            <a:custGeom>
              <a:avLst/>
              <a:gdLst/>
              <a:ahLst/>
              <a:cxnLst/>
              <a:rect l="l" t="t" r="r" b="b"/>
              <a:pathLst>
                <a:path w="7306309" h="0">
                  <a:moveTo>
                    <a:pt x="0" y="0"/>
                  </a:moveTo>
                  <a:lnTo>
                    <a:pt x="730578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9304" y="5500115"/>
            <a:ext cx="2734055" cy="950976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18892" y="1139761"/>
          <a:ext cx="2733040" cy="5316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435"/>
              </a:tblGrid>
              <a:tr h="1162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1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9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5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7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16923" y="3259835"/>
            <a:ext cx="2718816" cy="10713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35211" y="2331720"/>
            <a:ext cx="2708148" cy="9204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16923" y="1144524"/>
            <a:ext cx="2718816" cy="1143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18447" y="4344923"/>
            <a:ext cx="2724911" cy="11414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297114" y="134302"/>
            <a:ext cx="1828800" cy="887094"/>
            <a:chOff x="1297114" y="134302"/>
            <a:chExt cx="1828800" cy="887094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3123" y="6574028"/>
            <a:ext cx="10490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5" b="1">
                <a:solidFill>
                  <a:srgbClr val="001F5F"/>
                </a:solidFill>
                <a:latin typeface="Times New Roman"/>
                <a:cs typeface="Times New Roman"/>
                <a:hlinkClick r:id="rId11"/>
              </a:rPr>
              <a:t>www.anilpla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122311" y="148589"/>
          <a:ext cx="7349489" cy="6709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010"/>
                <a:gridCol w="3084195"/>
                <a:gridCol w="2644775"/>
                <a:gridCol w="886459"/>
              </a:tblGrid>
              <a:tr h="869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1668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u="heavy" sz="2400" spc="-15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MOU</a:t>
                      </a:r>
                      <a:r>
                        <a:rPr dirty="0" u="heavy" sz="2400" spc="-20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L</a:t>
                      </a:r>
                      <a:r>
                        <a:rPr dirty="0" u="heavy" sz="2400" spc="-15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DI</a:t>
                      </a:r>
                      <a:r>
                        <a:rPr dirty="0" u="heavy" sz="2400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N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17018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u="heavy" sz="2400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G</a:t>
                      </a:r>
                      <a:r>
                        <a:rPr dirty="0" u="heavy" sz="2400" spc="-35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u="heavy" sz="2400" spc="-15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MACHINES:</a:t>
                      </a:r>
                      <a:r>
                        <a:rPr dirty="0" u="heavy" sz="2400" spc="-30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u="heavy" sz="2400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2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1701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u="heavy" sz="2400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8</a:t>
                      </a:r>
                      <a:r>
                        <a:rPr dirty="0" u="heavy" sz="2400" spc="-95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u="heavy" sz="2400" spc="-10" b="1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Georgia"/>
                          <a:cs typeface="Georgia"/>
                        </a:rPr>
                        <a:t>NOs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170180"/>
                </a:tc>
              </a:tr>
              <a:tr h="52997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Sr</a:t>
                      </a:r>
                      <a:r>
                        <a:rPr dirty="0" sz="1600" spc="-7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87680" marR="3048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MACHINE</a:t>
                      </a:r>
                      <a:r>
                        <a:rPr dirty="0" sz="1600" spc="-6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TONNAGE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MAKE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(in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No.)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677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marR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250T,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200T,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150T,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40">
                          <a:latin typeface="Times New Roman"/>
                          <a:cs typeface="Times New Roman"/>
                        </a:rPr>
                        <a:t>110T,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80T,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50T,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FERROMATIC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60">
                          <a:latin typeface="Times New Roman"/>
                          <a:cs typeface="Times New Roman"/>
                        </a:rPr>
                        <a:t>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618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304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150T,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100T,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50T,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60T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FANUC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55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3048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150T,140T,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85T,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55T,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JSW</a:t>
                      </a:r>
                      <a:r>
                        <a:rPr dirty="0" sz="16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16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ECTRIC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29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3048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220T,</a:t>
                      </a:r>
                      <a:r>
                        <a:rPr dirty="0" sz="16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60T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ENGEL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22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3048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50T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TOYO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112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3048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100T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dirty="0" sz="1600" spc="-3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OSHIBA</a:t>
                      </a:r>
                      <a:r>
                        <a:rPr dirty="0" sz="1600" spc="-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16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ECTRIC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734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3048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160T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85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SUZHOU</a:t>
                      </a:r>
                      <a:r>
                        <a:rPr dirty="0" sz="16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LIZHU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MACHINERY</a:t>
                      </a:r>
                      <a:r>
                        <a:rPr dirty="0" sz="16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CO.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45">
                          <a:latin typeface="Times New Roman"/>
                          <a:cs typeface="Times New Roman"/>
                        </a:rPr>
                        <a:t>LTD-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ts val="1910"/>
                        </a:lnSpc>
                      </a:pP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VERTICAL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23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3048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6T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BAB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6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PLAST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27171">
                <a:tc gridSpan="3"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895"/>
                        </a:spcBef>
                        <a:tabLst>
                          <a:tab pos="1130935" algn="l"/>
                        </a:tabLst>
                      </a:pPr>
                      <a:r>
                        <a:rPr dirty="0" baseline="-17857" sz="2100" spc="75" b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  <a:hlinkClick r:id="rId11"/>
                        </a:rPr>
                        <a:t>stics.com</a:t>
                      </a:r>
                      <a:r>
                        <a:rPr dirty="0" baseline="-17857" sz="2100" spc="75" b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800" spc="-35" b="1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dirty="0" sz="18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Injection</a:t>
                      </a: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Moulding</a:t>
                      </a:r>
                      <a:r>
                        <a:rPr dirty="0" sz="18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Machines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36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28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36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</a:tr>
              <a:tr h="662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115949" y="6783393"/>
            <a:ext cx="1786255" cy="17145"/>
          </a:xfrm>
          <a:custGeom>
            <a:avLst/>
            <a:gdLst/>
            <a:ahLst/>
            <a:cxnLst/>
            <a:rect l="l" t="t" r="r" b="b"/>
            <a:pathLst>
              <a:path w="1786255" h="17145">
                <a:moveTo>
                  <a:pt x="1786129" y="0"/>
                </a:moveTo>
                <a:lnTo>
                  <a:pt x="0" y="0"/>
                </a:lnTo>
                <a:lnTo>
                  <a:pt x="0" y="16765"/>
                </a:lnTo>
                <a:lnTo>
                  <a:pt x="1786129" y="16765"/>
                </a:lnTo>
                <a:lnTo>
                  <a:pt x="178612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9480" y="284734"/>
            <a:ext cx="26523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FREE</a:t>
            </a:r>
            <a:r>
              <a:rPr dirty="0" u="heavy" sz="2400" spc="-8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CAPACITY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7840" y="1865099"/>
            <a:ext cx="5667144" cy="33269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78478" y="2452242"/>
            <a:ext cx="3635375" cy="142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7934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Free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Capa</a:t>
            </a:r>
            <a:r>
              <a:rPr dirty="0" sz="1800" spc="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5">
                <a:latin typeface="Calibri"/>
                <a:cs typeface="Calibri"/>
              </a:rPr>
              <a:t>Used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Capacity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80%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495" y="5361228"/>
            <a:ext cx="101352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Georgia"/>
                <a:cs typeface="Georgia"/>
              </a:rPr>
              <a:t>Whenever </a:t>
            </a:r>
            <a:r>
              <a:rPr dirty="0" sz="2400" spc="-10">
                <a:latin typeface="Georgia"/>
                <a:cs typeface="Georgia"/>
              </a:rPr>
              <a:t>we</a:t>
            </a:r>
            <a:r>
              <a:rPr dirty="0" sz="240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reach</a:t>
            </a:r>
            <a:r>
              <a:rPr dirty="0" sz="2400" spc="-2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our </a:t>
            </a:r>
            <a:r>
              <a:rPr dirty="0" sz="2400" spc="-15">
                <a:latin typeface="Georgia"/>
                <a:cs typeface="Georgia"/>
              </a:rPr>
              <a:t>capacity above</a:t>
            </a:r>
            <a:r>
              <a:rPr dirty="0" sz="2400" spc="-5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80-90%,</a:t>
            </a:r>
            <a:r>
              <a:rPr dirty="0" sz="240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we</a:t>
            </a:r>
            <a:r>
              <a:rPr dirty="0" sz="2400" spc="-5">
                <a:latin typeface="Georgia"/>
                <a:cs typeface="Georgia"/>
              </a:rPr>
              <a:t> </a:t>
            </a:r>
            <a:r>
              <a:rPr dirty="0" sz="2400" spc="-15">
                <a:latin typeface="Georgia"/>
                <a:cs typeface="Georgia"/>
              </a:rPr>
              <a:t>increase</a:t>
            </a:r>
            <a:r>
              <a:rPr dirty="0" sz="2400" spc="-10">
                <a:latin typeface="Georgia"/>
                <a:cs typeface="Georgia"/>
              </a:rPr>
              <a:t> our </a:t>
            </a:r>
            <a:r>
              <a:rPr dirty="0" sz="2400" spc="-15">
                <a:latin typeface="Georgia"/>
                <a:cs typeface="Georgia"/>
              </a:rPr>
              <a:t>capacity</a:t>
            </a:r>
            <a:r>
              <a:rPr dirty="0" sz="2400" spc="-2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by </a:t>
            </a:r>
            <a:r>
              <a:rPr dirty="0" sz="2400" spc="-56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20%</a:t>
            </a:r>
            <a:r>
              <a:rPr dirty="0" sz="2400" spc="-4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and</a:t>
            </a:r>
            <a:r>
              <a:rPr dirty="0" sz="2400" spc="-25">
                <a:latin typeface="Georgia"/>
                <a:cs typeface="Georgia"/>
              </a:rPr>
              <a:t> </a:t>
            </a:r>
            <a:r>
              <a:rPr dirty="0" sz="2400" spc="-15">
                <a:latin typeface="Georgia"/>
                <a:cs typeface="Georgia"/>
              </a:rPr>
              <a:t>always</a:t>
            </a:r>
            <a:r>
              <a:rPr dirty="0" sz="2400" spc="1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keep free</a:t>
            </a:r>
            <a:r>
              <a:rPr dirty="0" sz="2400" spc="-25">
                <a:latin typeface="Georgia"/>
                <a:cs typeface="Georgia"/>
              </a:rPr>
              <a:t> </a:t>
            </a:r>
            <a:r>
              <a:rPr dirty="0" sz="2400" spc="-15">
                <a:latin typeface="Georgia"/>
                <a:cs typeface="Georgia"/>
              </a:rPr>
              <a:t>capacity</a:t>
            </a:r>
            <a:r>
              <a:rPr dirty="0" sz="2400" spc="-2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for</a:t>
            </a:r>
            <a:r>
              <a:rPr dirty="0" sz="2400" spc="-15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new</a:t>
            </a:r>
            <a:r>
              <a:rPr dirty="0" sz="2400" spc="-20">
                <a:latin typeface="Georgia"/>
                <a:cs typeface="Georgia"/>
              </a:rPr>
              <a:t> </a:t>
            </a:r>
            <a:r>
              <a:rPr dirty="0" sz="2400" spc="-15">
                <a:latin typeface="Georgia"/>
                <a:cs typeface="Georgia"/>
              </a:rPr>
              <a:t>business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2817" y="173863"/>
            <a:ext cx="52050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45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PLANT </a:t>
            </a:r>
            <a:r>
              <a:rPr dirty="0" u="heavy" sz="2400" spc="-5">
                <a:uFill>
                  <a:solidFill>
                    <a:srgbClr val="001F5F"/>
                  </a:solidFill>
                </a:uFill>
              </a:rPr>
              <a:t>-2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GROUND FLOOR </a:t>
            </a:r>
            <a:r>
              <a:rPr dirty="0" sz="2400" spc="-10"/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MOULDING MACHINE</a:t>
            </a:r>
            <a:r>
              <a:rPr dirty="0" u="heavy" sz="2400" spc="-2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SECTION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095" y="1229867"/>
            <a:ext cx="10655808" cy="53599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6" y="1188719"/>
            <a:ext cx="10768583" cy="5300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2564" y="199085"/>
            <a:ext cx="5205095" cy="7581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PLANT</a:t>
            </a:r>
            <a:r>
              <a:rPr dirty="0" u="heavy" sz="2400" spc="-3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-2</a:t>
            </a:r>
            <a:r>
              <a:rPr dirty="0" u="heavy" sz="2400" spc="-3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SECOND</a:t>
            </a:r>
            <a:r>
              <a:rPr dirty="0" u="heavy" sz="2400" spc="-3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FLOOR</a:t>
            </a:r>
            <a:endParaRPr sz="24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MOULDING MACHINE</a:t>
            </a:r>
            <a:r>
              <a:rPr dirty="0" u="heavy" sz="2400" spc="-2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SECTION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2378" y="332359"/>
            <a:ext cx="38487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MOULDING</a:t>
            </a:r>
            <a:r>
              <a:rPr dirty="0" u="heavy" sz="2400" spc="-5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MACHINES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676465" y="1247965"/>
            <a:ext cx="4606290" cy="1977389"/>
            <a:chOff x="676465" y="1247965"/>
            <a:chExt cx="4606290" cy="19773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227" y="1252727"/>
              <a:ext cx="4596384" cy="19674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1227" y="1252727"/>
              <a:ext cx="4596765" cy="1967864"/>
            </a:xfrm>
            <a:custGeom>
              <a:avLst/>
              <a:gdLst/>
              <a:ahLst/>
              <a:cxnLst/>
              <a:rect l="l" t="t" r="r" b="b"/>
              <a:pathLst>
                <a:path w="4596765" h="1967864">
                  <a:moveTo>
                    <a:pt x="0" y="1967484"/>
                  </a:moveTo>
                  <a:lnTo>
                    <a:pt x="4596384" y="1967484"/>
                  </a:lnTo>
                  <a:lnTo>
                    <a:pt x="4596384" y="0"/>
                  </a:lnTo>
                  <a:lnTo>
                    <a:pt x="0" y="0"/>
                  </a:lnTo>
                  <a:lnTo>
                    <a:pt x="0" y="19674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488186" y="3274821"/>
            <a:ext cx="249999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3693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latin typeface="Calibri"/>
                <a:cs typeface="Calibri"/>
              </a:rPr>
              <a:t>Hydraulic </a:t>
            </a:r>
            <a:r>
              <a:rPr dirty="0" sz="2000">
                <a:latin typeface="Calibri"/>
                <a:cs typeface="Calibri"/>
              </a:rPr>
              <a:t>M/C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Ferromatic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Mitsubishi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39193" y="3980497"/>
            <a:ext cx="4916805" cy="1899285"/>
            <a:chOff x="5739193" y="3980497"/>
            <a:chExt cx="4916805" cy="18992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3955" y="3985259"/>
              <a:ext cx="4907280" cy="18897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43955" y="3985259"/>
              <a:ext cx="4907280" cy="1889760"/>
            </a:xfrm>
            <a:custGeom>
              <a:avLst/>
              <a:gdLst/>
              <a:ahLst/>
              <a:cxnLst/>
              <a:rect l="l" t="t" r="r" b="b"/>
              <a:pathLst>
                <a:path w="4907280" h="1889760">
                  <a:moveTo>
                    <a:pt x="0" y="1889760"/>
                  </a:moveTo>
                  <a:lnTo>
                    <a:pt x="4907280" y="1889760"/>
                  </a:lnTo>
                  <a:lnTo>
                    <a:pt x="4907280" y="0"/>
                  </a:lnTo>
                  <a:lnTo>
                    <a:pt x="0" y="0"/>
                  </a:lnTo>
                  <a:lnTo>
                    <a:pt x="0" y="18897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811771" y="6007709"/>
            <a:ext cx="1898014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Electric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Fanuc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2516" y="3461130"/>
            <a:ext cx="26962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Electric: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JSW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Toshiba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39193" y="1247965"/>
            <a:ext cx="4916805" cy="1977389"/>
            <a:chOff x="5739193" y="1247965"/>
            <a:chExt cx="4916805" cy="197738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3955" y="1252727"/>
              <a:ext cx="4907280" cy="19674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43955" y="1252727"/>
              <a:ext cx="4907280" cy="1967864"/>
            </a:xfrm>
            <a:custGeom>
              <a:avLst/>
              <a:gdLst/>
              <a:ahLst/>
              <a:cxnLst/>
              <a:rect l="l" t="t" r="r" b="b"/>
              <a:pathLst>
                <a:path w="4907280" h="1967864">
                  <a:moveTo>
                    <a:pt x="0" y="1967484"/>
                  </a:moveTo>
                  <a:lnTo>
                    <a:pt x="4907280" y="1967484"/>
                  </a:lnTo>
                  <a:lnTo>
                    <a:pt x="4907280" y="0"/>
                  </a:lnTo>
                  <a:lnTo>
                    <a:pt x="0" y="0"/>
                  </a:lnTo>
                  <a:lnTo>
                    <a:pt x="0" y="19674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621411" y="3975734"/>
            <a:ext cx="4615815" cy="1908810"/>
            <a:chOff x="621411" y="3975734"/>
            <a:chExt cx="4615815" cy="190881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936" y="3985259"/>
              <a:ext cx="4596384" cy="18897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6173" y="3980497"/>
              <a:ext cx="4606290" cy="1899285"/>
            </a:xfrm>
            <a:custGeom>
              <a:avLst/>
              <a:gdLst/>
              <a:ahLst/>
              <a:cxnLst/>
              <a:rect l="l" t="t" r="r" b="b"/>
              <a:pathLst>
                <a:path w="4606290" h="1899285">
                  <a:moveTo>
                    <a:pt x="0" y="1899285"/>
                  </a:moveTo>
                  <a:lnTo>
                    <a:pt x="4605909" y="1899285"/>
                  </a:lnTo>
                  <a:lnTo>
                    <a:pt x="4605909" y="0"/>
                  </a:lnTo>
                  <a:lnTo>
                    <a:pt x="0" y="0"/>
                  </a:lnTo>
                  <a:lnTo>
                    <a:pt x="0" y="189928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29818" y="6007709"/>
            <a:ext cx="494220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New</a:t>
            </a:r>
            <a:r>
              <a:rPr dirty="0" sz="2000" spc="-20">
                <a:latin typeface="Calibri"/>
                <a:cs typeface="Calibri"/>
              </a:rPr>
              <a:t> FANUC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ROBOSHOT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Alpha-S100iA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200mms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0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8905" y="306451"/>
            <a:ext cx="49244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FEATURES</a:t>
            </a:r>
            <a:r>
              <a:rPr dirty="0" u="heavy" sz="2400" spc="-2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>
                <a:uFill>
                  <a:solidFill>
                    <a:srgbClr val="001F5F"/>
                  </a:solidFill>
                </a:uFill>
              </a:rPr>
              <a:t>-</a:t>
            </a:r>
            <a:r>
              <a:rPr dirty="0" u="heavy" sz="2400" spc="-2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ENGLE</a:t>
            </a:r>
            <a:r>
              <a:rPr dirty="0" u="heavy" sz="2400" spc="-2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MACHINE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32028" y="4386198"/>
            <a:ext cx="4349115" cy="968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>
                <a:latin typeface="Georgia"/>
                <a:cs typeface="Georgia"/>
              </a:rPr>
              <a:t>Short</a:t>
            </a:r>
            <a:r>
              <a:rPr dirty="0" sz="1400" spc="-3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Capacity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:</a:t>
            </a:r>
            <a:r>
              <a:rPr dirty="0" sz="1400" spc="-1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510gm.</a:t>
            </a:r>
            <a:endParaRPr sz="14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 spc="-5">
                <a:latin typeface="Georgia"/>
                <a:cs typeface="Georgia"/>
              </a:rPr>
              <a:t>Tie</a:t>
            </a:r>
            <a:r>
              <a:rPr dirty="0" sz="1400" spc="-1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Bar</a:t>
            </a:r>
            <a:r>
              <a:rPr dirty="0" sz="1400" spc="-2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Less</a:t>
            </a:r>
            <a:r>
              <a:rPr dirty="0" sz="1400" spc="-4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Machine.</a:t>
            </a:r>
            <a:endParaRPr sz="1400">
              <a:latin typeface="Georgia"/>
              <a:cs typeface="Georgia"/>
            </a:endParaRPr>
          </a:p>
          <a:p>
            <a:pPr marL="299085" indent="-287020">
              <a:lnSpc>
                <a:spcPts val="167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 spc="-5">
                <a:latin typeface="Georgia"/>
                <a:cs typeface="Georgia"/>
              </a:rPr>
              <a:t>Mould</a:t>
            </a:r>
            <a:r>
              <a:rPr dirty="0" sz="1400" spc="-1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can</a:t>
            </a:r>
            <a:r>
              <a:rPr dirty="0" sz="1400" spc="-2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be</a:t>
            </a:r>
            <a:r>
              <a:rPr dirty="0" sz="1400" spc="-1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loaded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on</a:t>
            </a:r>
            <a:r>
              <a:rPr dirty="0" sz="1400" spc="-2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the </a:t>
            </a:r>
            <a:r>
              <a:rPr dirty="0" sz="1400" spc="-5">
                <a:latin typeface="Georgia"/>
                <a:cs typeface="Georgia"/>
              </a:rPr>
              <a:t>Machine</a:t>
            </a:r>
            <a:r>
              <a:rPr dirty="0" sz="1400" spc="-1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700X700mm.</a:t>
            </a:r>
            <a:endParaRPr sz="1400">
              <a:latin typeface="Georgia"/>
              <a:cs typeface="Georgia"/>
            </a:endParaRPr>
          </a:p>
          <a:p>
            <a:pPr marL="299085" indent="-287020">
              <a:lnSpc>
                <a:spcPts val="239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 spc="-5">
                <a:latin typeface="Georgia"/>
                <a:cs typeface="Georgia"/>
              </a:rPr>
              <a:t>Up</a:t>
            </a:r>
            <a:r>
              <a:rPr dirty="0" sz="1400" spc="-1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to</a:t>
            </a:r>
            <a:r>
              <a:rPr dirty="0" sz="1400" spc="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408gm</a:t>
            </a:r>
            <a:r>
              <a:rPr dirty="0" sz="1400" spc="-3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Component</a:t>
            </a:r>
            <a:r>
              <a:rPr dirty="0" sz="1400" spc="-2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can</a:t>
            </a:r>
            <a:r>
              <a:rPr dirty="0" sz="1400" spc="-2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be</a:t>
            </a:r>
            <a:r>
              <a:rPr dirty="0" sz="1400" spc="-1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Moulded</a:t>
            </a:r>
            <a:r>
              <a:rPr dirty="0" sz="1400">
                <a:latin typeface="Georgia"/>
                <a:cs typeface="Georgia"/>
              </a:rPr>
              <a:t> </a:t>
            </a:r>
            <a:r>
              <a:rPr dirty="0" sz="200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0804" y="5625795"/>
            <a:ext cx="14376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 b="1">
                <a:latin typeface="Georgia"/>
                <a:cs typeface="Georgia"/>
              </a:rPr>
              <a:t>Horizontal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708" y="1271016"/>
            <a:ext cx="5809488" cy="29763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3851" y="1051486"/>
            <a:ext cx="2433942" cy="33391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72350" y="4440173"/>
            <a:ext cx="3512185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dirty="0" sz="1400" spc="-5">
                <a:latin typeface="Georgia"/>
                <a:cs typeface="Georgia"/>
              </a:rPr>
              <a:t>M/C</a:t>
            </a:r>
            <a:r>
              <a:rPr dirty="0" sz="1400" spc="-1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Tonnage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:</a:t>
            </a:r>
            <a:r>
              <a:rPr dirty="0" sz="1400" spc="-4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60</a:t>
            </a:r>
            <a:r>
              <a:rPr dirty="0" sz="1400" spc="-1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Ton</a:t>
            </a:r>
            <a:endParaRPr sz="1400">
              <a:latin typeface="Georgia"/>
              <a:cs typeface="Georgia"/>
            </a:endParaRPr>
          </a:p>
          <a:p>
            <a:pPr marL="3371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dirty="0" sz="1400">
                <a:latin typeface="Georgia"/>
                <a:cs typeface="Georgia"/>
              </a:rPr>
              <a:t>Shot</a:t>
            </a:r>
            <a:r>
              <a:rPr dirty="0" sz="1400" spc="-2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Capacity</a:t>
            </a:r>
            <a:r>
              <a:rPr dirty="0" sz="1400" spc="-4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:</a:t>
            </a:r>
            <a:r>
              <a:rPr dirty="0" sz="1400" spc="-1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53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 spc="5">
                <a:latin typeface="Georgia"/>
                <a:cs typeface="Georgia"/>
              </a:rPr>
              <a:t>Cm</a:t>
            </a:r>
            <a:r>
              <a:rPr dirty="0" baseline="24691" sz="1350" spc="7">
                <a:latin typeface="Georgia"/>
                <a:cs typeface="Georgia"/>
              </a:rPr>
              <a:t>3</a:t>
            </a:r>
            <a:endParaRPr baseline="24691" sz="1350">
              <a:latin typeface="Georgia"/>
              <a:cs typeface="Georgia"/>
            </a:endParaRPr>
          </a:p>
          <a:p>
            <a:pPr marL="337185" indent="-287020">
              <a:lnSpc>
                <a:spcPct val="100000"/>
              </a:lnSpc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dirty="0" sz="1400">
                <a:latin typeface="Georgia"/>
                <a:cs typeface="Georgia"/>
              </a:rPr>
              <a:t>Screw</a:t>
            </a:r>
            <a:r>
              <a:rPr dirty="0" sz="1400" spc="-3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Diameter:</a:t>
            </a:r>
            <a:r>
              <a:rPr dirty="0" sz="1400" spc="-3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22</a:t>
            </a:r>
            <a:r>
              <a:rPr dirty="0" sz="1400">
                <a:latin typeface="Georgia"/>
                <a:cs typeface="Georgia"/>
              </a:rPr>
              <a:t> mm</a:t>
            </a:r>
            <a:endParaRPr sz="1400">
              <a:latin typeface="Georgia"/>
              <a:cs typeface="Georgia"/>
            </a:endParaRPr>
          </a:p>
          <a:p>
            <a:pPr marL="337185" indent="-287020">
              <a:lnSpc>
                <a:spcPct val="100000"/>
              </a:lnSpc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dirty="0" sz="1400">
                <a:latin typeface="Georgia"/>
                <a:cs typeface="Georgia"/>
              </a:rPr>
              <a:t>Max</a:t>
            </a:r>
            <a:r>
              <a:rPr dirty="0" sz="1400" spc="-3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Distance</a:t>
            </a:r>
            <a:r>
              <a:rPr dirty="0" sz="1400" spc="-5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between</a:t>
            </a:r>
            <a:endParaRPr sz="1400">
              <a:latin typeface="Georgia"/>
              <a:cs typeface="Georgia"/>
            </a:endParaRPr>
          </a:p>
          <a:p>
            <a:pPr marL="337185" indent="-287020">
              <a:lnSpc>
                <a:spcPct val="100000"/>
              </a:lnSpc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dirty="0" sz="1400" spc="-5">
                <a:latin typeface="Georgia"/>
                <a:cs typeface="Georgia"/>
              </a:rPr>
              <a:t>Platen</a:t>
            </a:r>
            <a:r>
              <a:rPr dirty="0" sz="1400" spc="29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:</a:t>
            </a:r>
            <a:r>
              <a:rPr dirty="0" sz="1400" spc="-1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520mm</a:t>
            </a:r>
            <a:endParaRPr sz="1400">
              <a:latin typeface="Georgia"/>
              <a:cs typeface="Georgia"/>
            </a:endParaRPr>
          </a:p>
          <a:p>
            <a:pPr marL="337185" marR="55880" indent="-287020">
              <a:lnSpc>
                <a:spcPct val="100000"/>
              </a:lnSpc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dirty="0" sz="1400" spc="-5">
                <a:latin typeface="Georgia"/>
                <a:cs typeface="Georgia"/>
              </a:rPr>
              <a:t>Platen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Size</a:t>
            </a:r>
            <a:r>
              <a:rPr dirty="0" sz="1400" spc="-1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:</a:t>
            </a:r>
            <a:r>
              <a:rPr dirty="0" sz="1400" spc="-2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940*400mm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(Horizontal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* </a:t>
            </a:r>
            <a:r>
              <a:rPr dirty="0" sz="1400" spc="-32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Vertical)</a:t>
            </a:r>
            <a:endParaRPr sz="1400">
              <a:latin typeface="Georgia"/>
              <a:cs typeface="Georgia"/>
            </a:endParaRPr>
          </a:p>
          <a:p>
            <a:pPr marL="337185" indent="-287020">
              <a:lnSpc>
                <a:spcPct val="100000"/>
              </a:lnSpc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dirty="0" sz="1400" spc="-5">
                <a:latin typeface="Georgia"/>
                <a:cs typeface="Georgia"/>
              </a:rPr>
              <a:t>Min.</a:t>
            </a:r>
            <a:r>
              <a:rPr dirty="0" sz="1400" spc="-1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Mold</a:t>
            </a:r>
            <a:r>
              <a:rPr dirty="0" sz="1400" spc="-2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Height</a:t>
            </a:r>
            <a:r>
              <a:rPr dirty="0" sz="1400" spc="-3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:</a:t>
            </a:r>
            <a:r>
              <a:rPr dirty="0" sz="1400" spc="-15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190mm</a:t>
            </a:r>
            <a:endParaRPr sz="1400">
              <a:latin typeface="Georgia"/>
              <a:cs typeface="Georgia"/>
            </a:endParaRPr>
          </a:p>
          <a:p>
            <a:pPr marL="337185" indent="-287020">
              <a:lnSpc>
                <a:spcPct val="100000"/>
              </a:lnSpc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dirty="0" sz="1400" spc="-5">
                <a:latin typeface="Georgia"/>
                <a:cs typeface="Georgia"/>
              </a:rPr>
              <a:t>Max.</a:t>
            </a:r>
            <a:r>
              <a:rPr dirty="0" sz="1400" spc="-2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Mold</a:t>
            </a:r>
            <a:r>
              <a:rPr dirty="0" sz="1400" spc="-1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Weight</a:t>
            </a:r>
            <a:r>
              <a:rPr dirty="0" sz="1400" spc="-3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:</a:t>
            </a:r>
            <a:r>
              <a:rPr dirty="0" sz="1400" spc="-5">
                <a:latin typeface="Georgia"/>
                <a:cs typeface="Georgia"/>
              </a:rPr>
              <a:t> 1350</a:t>
            </a:r>
            <a:r>
              <a:rPr dirty="0" sz="1400" spc="-2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Kg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51414" y="2607309"/>
            <a:ext cx="9474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Georgia"/>
                <a:cs typeface="Georgia"/>
              </a:rPr>
              <a:t>Vertical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8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553" y="199085"/>
            <a:ext cx="4349115" cy="7581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BABY</a:t>
            </a:r>
            <a:r>
              <a:rPr dirty="0" u="heavy" sz="2400" spc="-3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PLAST </a:t>
            </a:r>
            <a:r>
              <a:rPr dirty="0" u="heavy" sz="2400">
                <a:uFill>
                  <a:solidFill>
                    <a:srgbClr val="001F5F"/>
                  </a:solidFill>
                </a:uFill>
              </a:rPr>
              <a:t>/</a:t>
            </a:r>
            <a:r>
              <a:rPr dirty="0" u="heavy" sz="2400" spc="-3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MINIATURE</a:t>
            </a:r>
            <a:endParaRPr sz="2400"/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MOULDING</a:t>
            </a:r>
            <a:r>
              <a:rPr dirty="0" u="heavy" sz="2400" spc="-2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MACHINE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7283005" y="4911661"/>
            <a:ext cx="1462405" cy="1323340"/>
            <a:chOff x="7283005" y="4911661"/>
            <a:chExt cx="1462405" cy="1323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7768" y="4916423"/>
              <a:ext cx="1452372" cy="13136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87768" y="4916423"/>
              <a:ext cx="1452880" cy="1313815"/>
            </a:xfrm>
            <a:custGeom>
              <a:avLst/>
              <a:gdLst/>
              <a:ahLst/>
              <a:cxnLst/>
              <a:rect l="l" t="t" r="r" b="b"/>
              <a:pathLst>
                <a:path w="1452879" h="1313814">
                  <a:moveTo>
                    <a:pt x="0" y="1313688"/>
                  </a:moveTo>
                  <a:lnTo>
                    <a:pt x="1452372" y="1313688"/>
                  </a:lnTo>
                  <a:lnTo>
                    <a:pt x="1452372" y="0"/>
                  </a:lnTo>
                  <a:lnTo>
                    <a:pt x="0" y="0"/>
                  </a:lnTo>
                  <a:lnTo>
                    <a:pt x="0" y="13136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277368" y="1490472"/>
            <a:ext cx="7880984" cy="4744720"/>
            <a:chOff x="277368" y="1490472"/>
            <a:chExt cx="7880984" cy="47447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1159" y="4916424"/>
              <a:ext cx="1598676" cy="13136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71159" y="4916424"/>
              <a:ext cx="1598930" cy="1313815"/>
            </a:xfrm>
            <a:custGeom>
              <a:avLst/>
              <a:gdLst/>
              <a:ahLst/>
              <a:cxnLst/>
              <a:rect l="l" t="t" r="r" b="b"/>
              <a:pathLst>
                <a:path w="1598929" h="1313814">
                  <a:moveTo>
                    <a:pt x="0" y="1313688"/>
                  </a:moveTo>
                  <a:lnTo>
                    <a:pt x="1598676" y="1313688"/>
                  </a:lnTo>
                  <a:lnTo>
                    <a:pt x="1598676" y="0"/>
                  </a:lnTo>
                  <a:lnTo>
                    <a:pt x="0" y="0"/>
                  </a:lnTo>
                  <a:lnTo>
                    <a:pt x="0" y="131368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68" y="1490472"/>
              <a:ext cx="5193792" cy="38770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3139" y="1862328"/>
              <a:ext cx="2080260" cy="20574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73139" y="1862328"/>
              <a:ext cx="2080260" cy="2057400"/>
            </a:xfrm>
            <a:custGeom>
              <a:avLst/>
              <a:gdLst/>
              <a:ahLst/>
              <a:cxnLst/>
              <a:rect l="l" t="t" r="r" b="b"/>
              <a:pathLst>
                <a:path w="2080259" h="2057400">
                  <a:moveTo>
                    <a:pt x="0" y="2057400"/>
                  </a:moveTo>
                  <a:lnTo>
                    <a:pt x="2080260" y="2057400"/>
                  </a:lnTo>
                  <a:lnTo>
                    <a:pt x="2080260" y="0"/>
                  </a:lnTo>
                  <a:lnTo>
                    <a:pt x="0" y="0"/>
                  </a:lnTo>
                  <a:lnTo>
                    <a:pt x="0" y="2057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963977" y="4884229"/>
            <a:ext cx="1533525" cy="1325245"/>
            <a:chOff x="8963977" y="4884229"/>
            <a:chExt cx="1533525" cy="132524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68740" y="4888991"/>
              <a:ext cx="1524000" cy="13152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968740" y="4888991"/>
              <a:ext cx="1524000" cy="1315720"/>
            </a:xfrm>
            <a:custGeom>
              <a:avLst/>
              <a:gdLst/>
              <a:ahLst/>
              <a:cxnLst/>
              <a:rect l="l" t="t" r="r" b="b"/>
              <a:pathLst>
                <a:path w="1524000" h="1315720">
                  <a:moveTo>
                    <a:pt x="0" y="1315211"/>
                  </a:moveTo>
                  <a:lnTo>
                    <a:pt x="1524000" y="1315211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131521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8552497" y="1863661"/>
            <a:ext cx="2097405" cy="2066925"/>
            <a:chOff x="8552497" y="1863661"/>
            <a:chExt cx="2097405" cy="206692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57259" y="1868423"/>
              <a:ext cx="2087879" cy="20574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557259" y="1868423"/>
              <a:ext cx="2087880" cy="2057400"/>
            </a:xfrm>
            <a:custGeom>
              <a:avLst/>
              <a:gdLst/>
              <a:ahLst/>
              <a:cxnLst/>
              <a:rect l="l" t="t" r="r" b="b"/>
              <a:pathLst>
                <a:path w="2087879" h="2057400">
                  <a:moveTo>
                    <a:pt x="0" y="2057400"/>
                  </a:moveTo>
                  <a:lnTo>
                    <a:pt x="2087879" y="2057400"/>
                  </a:lnTo>
                  <a:lnTo>
                    <a:pt x="2087879" y="0"/>
                  </a:lnTo>
                  <a:lnTo>
                    <a:pt x="0" y="0"/>
                  </a:lnTo>
                  <a:lnTo>
                    <a:pt x="0" y="2057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2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605" y="332359"/>
            <a:ext cx="47936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NEW</a:t>
            </a:r>
            <a:r>
              <a:rPr dirty="0" u="heavy" sz="2400" spc="-3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ASSEMBLY</a:t>
            </a:r>
            <a:r>
              <a:rPr dirty="0" u="heavy" sz="240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LINE</a:t>
            </a:r>
            <a:r>
              <a:rPr dirty="0" u="heavy" sz="2400" spc="-3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SETUP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21183" y="1608899"/>
            <a:ext cx="4972050" cy="2449830"/>
            <a:chOff x="321183" y="1608899"/>
            <a:chExt cx="4972050" cy="2449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708" y="1618487"/>
              <a:ext cx="4953000" cy="24307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5945" y="1613661"/>
              <a:ext cx="4962525" cy="2440305"/>
            </a:xfrm>
            <a:custGeom>
              <a:avLst/>
              <a:gdLst/>
              <a:ahLst/>
              <a:cxnLst/>
              <a:rect l="l" t="t" r="r" b="b"/>
              <a:pathLst>
                <a:path w="4962525" h="2440304">
                  <a:moveTo>
                    <a:pt x="0" y="2440305"/>
                  </a:moveTo>
                  <a:lnTo>
                    <a:pt x="4962525" y="2440305"/>
                  </a:lnTo>
                  <a:lnTo>
                    <a:pt x="4962525" y="0"/>
                  </a:lnTo>
                  <a:lnTo>
                    <a:pt x="0" y="0"/>
                  </a:lnTo>
                  <a:lnTo>
                    <a:pt x="0" y="24403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502719" y="4338446"/>
            <a:ext cx="4911090" cy="2282190"/>
            <a:chOff x="5502719" y="4338446"/>
            <a:chExt cx="4911090" cy="22821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2308" y="4347971"/>
              <a:ext cx="4892040" cy="22631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07482" y="4343209"/>
              <a:ext cx="4901565" cy="2272665"/>
            </a:xfrm>
            <a:custGeom>
              <a:avLst/>
              <a:gdLst/>
              <a:ahLst/>
              <a:cxnLst/>
              <a:rect l="l" t="t" r="r" b="b"/>
              <a:pathLst>
                <a:path w="4901565" h="2272665">
                  <a:moveTo>
                    <a:pt x="0" y="2272665"/>
                  </a:moveTo>
                  <a:lnTo>
                    <a:pt x="4901565" y="2272665"/>
                  </a:lnTo>
                  <a:lnTo>
                    <a:pt x="4901565" y="0"/>
                  </a:lnTo>
                  <a:lnTo>
                    <a:pt x="0" y="0"/>
                  </a:lnTo>
                  <a:lnTo>
                    <a:pt x="0" y="227266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502719" y="1622615"/>
            <a:ext cx="4911090" cy="2451735"/>
            <a:chOff x="5502719" y="1622615"/>
            <a:chExt cx="4911090" cy="24517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2308" y="1632203"/>
              <a:ext cx="4892040" cy="24323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07482" y="1627377"/>
              <a:ext cx="4901565" cy="2442210"/>
            </a:xfrm>
            <a:custGeom>
              <a:avLst/>
              <a:gdLst/>
              <a:ahLst/>
              <a:cxnLst/>
              <a:rect l="l" t="t" r="r" b="b"/>
              <a:pathLst>
                <a:path w="4901565" h="2442210">
                  <a:moveTo>
                    <a:pt x="0" y="2441829"/>
                  </a:moveTo>
                  <a:lnTo>
                    <a:pt x="4901565" y="2441829"/>
                  </a:lnTo>
                  <a:lnTo>
                    <a:pt x="4901565" y="0"/>
                  </a:lnTo>
                  <a:lnTo>
                    <a:pt x="0" y="0"/>
                  </a:lnTo>
                  <a:lnTo>
                    <a:pt x="0" y="24418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334899" y="4338446"/>
            <a:ext cx="4973955" cy="2282190"/>
            <a:chOff x="334899" y="4338446"/>
            <a:chExt cx="4973955" cy="228219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" y="4347971"/>
              <a:ext cx="4954524" cy="22631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9661" y="4343209"/>
              <a:ext cx="4964430" cy="2272665"/>
            </a:xfrm>
            <a:custGeom>
              <a:avLst/>
              <a:gdLst/>
              <a:ahLst/>
              <a:cxnLst/>
              <a:rect l="l" t="t" r="r" b="b"/>
              <a:pathLst>
                <a:path w="4964430" h="2272665">
                  <a:moveTo>
                    <a:pt x="0" y="2272665"/>
                  </a:moveTo>
                  <a:lnTo>
                    <a:pt x="4964049" y="2272665"/>
                  </a:lnTo>
                  <a:lnTo>
                    <a:pt x="4964049" y="0"/>
                  </a:lnTo>
                  <a:lnTo>
                    <a:pt x="0" y="0"/>
                  </a:lnTo>
                  <a:lnTo>
                    <a:pt x="0" y="22726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0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7642" y="306451"/>
            <a:ext cx="42094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FEATURES</a:t>
            </a:r>
            <a:r>
              <a:rPr dirty="0" u="heavy" sz="2400" spc="-4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5">
                <a:uFill>
                  <a:solidFill>
                    <a:srgbClr val="001F5F"/>
                  </a:solidFill>
                </a:uFill>
              </a:rPr>
              <a:t>OF</a:t>
            </a:r>
            <a:r>
              <a:rPr dirty="0" u="heavy" sz="2400" spc="-4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ASSEMBLY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34034" y="1287271"/>
            <a:ext cx="700722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3565" indent="-5715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400" spc="-5">
                <a:latin typeface="Georgia"/>
                <a:cs typeface="Georgia"/>
              </a:rPr>
              <a:t>Assembly</a:t>
            </a:r>
            <a:r>
              <a:rPr dirty="0" sz="2400" spc="-3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Of</a:t>
            </a:r>
            <a:r>
              <a:rPr dirty="0" sz="2400" spc="-4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Plastics</a:t>
            </a:r>
            <a:r>
              <a:rPr dirty="0" sz="2400" spc="-70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,Metal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,</a:t>
            </a:r>
            <a:r>
              <a:rPr dirty="0" sz="2400" spc="-10">
                <a:latin typeface="Georgia"/>
                <a:cs typeface="Georgia"/>
              </a:rPr>
              <a:t> </a:t>
            </a:r>
            <a:r>
              <a:rPr dirty="0" sz="2400" spc="-15">
                <a:latin typeface="Georgia"/>
                <a:cs typeface="Georgia"/>
              </a:rPr>
              <a:t>Ceramic</a:t>
            </a:r>
            <a:r>
              <a:rPr dirty="0" sz="2400" spc="-2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&amp;</a:t>
            </a:r>
            <a:r>
              <a:rPr dirty="0" sz="2400" spc="-10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Magnet</a:t>
            </a:r>
            <a:endParaRPr sz="2400">
              <a:latin typeface="Georgia"/>
              <a:cs typeface="Georgia"/>
            </a:endParaRPr>
          </a:p>
          <a:p>
            <a:pPr marL="583565" indent="-571500">
              <a:lnSpc>
                <a:spcPct val="100000"/>
              </a:lnSpc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400" spc="-5">
                <a:latin typeface="Georgia"/>
                <a:cs typeface="Georgia"/>
              </a:rPr>
              <a:t>Printing(Hot</a:t>
            </a:r>
            <a:r>
              <a:rPr dirty="0" sz="2400" spc="-95">
                <a:latin typeface="Georgia"/>
                <a:cs typeface="Georgia"/>
              </a:rPr>
              <a:t> </a:t>
            </a:r>
            <a:r>
              <a:rPr dirty="0" sz="2400" spc="-15">
                <a:latin typeface="Georgia"/>
                <a:cs typeface="Georgia"/>
              </a:rPr>
              <a:t>stamping)</a:t>
            </a:r>
            <a:endParaRPr sz="2400">
              <a:latin typeface="Georgia"/>
              <a:cs typeface="Georgia"/>
            </a:endParaRPr>
          </a:p>
          <a:p>
            <a:pPr marL="583565" indent="-571500">
              <a:lnSpc>
                <a:spcPct val="100000"/>
              </a:lnSpc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400" spc="-15">
                <a:latin typeface="Georgia"/>
                <a:cs typeface="Georgia"/>
              </a:rPr>
              <a:t>Ultrasonic</a:t>
            </a:r>
            <a:r>
              <a:rPr dirty="0" sz="2400" spc="-35">
                <a:latin typeface="Georgia"/>
                <a:cs typeface="Georgia"/>
              </a:rPr>
              <a:t> </a:t>
            </a:r>
            <a:r>
              <a:rPr dirty="0" sz="2400" spc="-15">
                <a:latin typeface="Georgia"/>
                <a:cs typeface="Georgia"/>
              </a:rPr>
              <a:t>Welding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4434840"/>
            <a:ext cx="3048000" cy="15361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" y="2636520"/>
            <a:ext cx="3034284" cy="16474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2859" y="2627376"/>
            <a:ext cx="1909572" cy="33131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4147" y="2667000"/>
            <a:ext cx="2203704" cy="330403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0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51" y="3076955"/>
            <a:ext cx="3834384" cy="26487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35379" y="1637157"/>
            <a:ext cx="3566160" cy="1429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0">
                <a:solidFill>
                  <a:srgbClr val="6E2E9F"/>
                </a:solidFill>
                <a:latin typeface="Georgia"/>
                <a:cs typeface="Georgia"/>
              </a:rPr>
              <a:t>Specifications</a:t>
            </a:r>
            <a:r>
              <a:rPr dirty="0" sz="2000" spc="-85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6E2E9F"/>
                </a:solidFill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  <a:p>
            <a:pPr marL="12700" marR="1844039">
              <a:lnSpc>
                <a:spcPct val="100000"/>
              </a:lnSpc>
              <a:spcBef>
                <a:spcPts val="5"/>
              </a:spcBef>
            </a:pPr>
            <a:r>
              <a:rPr dirty="0" sz="1800" spc="-15">
                <a:latin typeface="Georgia"/>
                <a:cs typeface="Georgia"/>
              </a:rPr>
              <a:t>Print</a:t>
            </a:r>
            <a:r>
              <a:rPr dirty="0" sz="1800" spc="-70">
                <a:latin typeface="Georgia"/>
                <a:cs typeface="Georgia"/>
              </a:rPr>
              <a:t> </a:t>
            </a:r>
            <a:r>
              <a:rPr dirty="0" sz="1800" spc="-25">
                <a:latin typeface="Georgia"/>
                <a:cs typeface="Georgia"/>
              </a:rPr>
              <a:t>Technology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Build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Volume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Georgia"/>
                <a:cs typeface="Georgia"/>
              </a:rPr>
              <a:t>Layer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Resolution</a:t>
            </a:r>
            <a:r>
              <a:rPr dirty="0" sz="1800" spc="4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Settings 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Advanced</a:t>
            </a:r>
            <a:r>
              <a:rPr dirty="0" sz="1800" spc="375">
                <a:latin typeface="Georgia"/>
                <a:cs typeface="Georgia"/>
              </a:rPr>
              <a:t> </a:t>
            </a:r>
            <a:r>
              <a:rPr dirty="0" sz="1800" spc="-20">
                <a:latin typeface="Georgia"/>
                <a:cs typeface="Georgia"/>
              </a:rPr>
              <a:t>Wall</a:t>
            </a:r>
            <a:r>
              <a:rPr dirty="0" sz="1800" spc="-4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Thickness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Minimal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4720" y="1904746"/>
            <a:ext cx="32778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: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LPD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-</a:t>
            </a:r>
            <a:r>
              <a:rPr dirty="0" sz="1800" spc="-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Layer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Plastic </a:t>
            </a:r>
            <a:r>
              <a:rPr dirty="0" sz="1800" spc="-5">
                <a:latin typeface="Georgia"/>
                <a:cs typeface="Georgia"/>
              </a:rPr>
              <a:t>Deposition</a:t>
            </a:r>
            <a:endParaRPr sz="1800">
              <a:latin typeface="Georgia"/>
              <a:cs typeface="Georgia"/>
            </a:endParaRPr>
          </a:p>
          <a:p>
            <a:pPr marL="30480">
              <a:lnSpc>
                <a:spcPct val="100000"/>
              </a:lnSpc>
            </a:pPr>
            <a:r>
              <a:rPr dirty="0" sz="1800">
                <a:latin typeface="Georgia"/>
                <a:cs typeface="Georgia"/>
              </a:rPr>
              <a:t>: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200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x</a:t>
            </a:r>
            <a:r>
              <a:rPr dirty="0" sz="1800" spc="-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200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x</a:t>
            </a:r>
            <a:r>
              <a:rPr dirty="0" sz="1800" spc="-10">
                <a:latin typeface="Georgia"/>
                <a:cs typeface="Georgia"/>
              </a:rPr>
              <a:t> 185mm</a:t>
            </a:r>
            <a:endParaRPr sz="1800">
              <a:latin typeface="Georgia"/>
              <a:cs typeface="Georgia"/>
            </a:endParaRPr>
          </a:p>
          <a:p>
            <a:pPr marL="27305">
              <a:lnSpc>
                <a:spcPct val="100000"/>
              </a:lnSpc>
            </a:pPr>
            <a:r>
              <a:rPr dirty="0" sz="1800">
                <a:latin typeface="Georgia"/>
                <a:cs typeface="Georgia"/>
              </a:rPr>
              <a:t>: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25-50</a:t>
            </a:r>
            <a:r>
              <a:rPr dirty="0" sz="180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Microns.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Georgia"/>
                <a:cs typeface="Georgia"/>
              </a:rPr>
              <a:t>:</a:t>
            </a:r>
            <a:r>
              <a:rPr dirty="0" sz="1800" spc="-2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400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Microns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5228" y="3080004"/>
            <a:ext cx="3410712" cy="262432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7480" y="241172"/>
            <a:ext cx="471868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02284" marR="5080" indent="-489584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3D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PRINTING MACHINE 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FOR </a:t>
            </a:r>
            <a:r>
              <a:rPr dirty="0" sz="2400" spc="-595"/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MAKING</a:t>
            </a:r>
            <a:r>
              <a:rPr dirty="0" u="heavy" sz="2400" spc="-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PROTOTYPES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8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7067" y="1630171"/>
            <a:ext cx="11385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3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u="heavy" sz="2400" spc="4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2400" spc="3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heavy" sz="2400" spc="4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2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u="heavy" sz="2400" spc="-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908" y="2250440"/>
            <a:ext cx="164083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5160" algn="l"/>
                <a:tab pos="1102360" algn="l"/>
              </a:tabLst>
            </a:pPr>
            <a:r>
              <a:rPr dirty="0" sz="2400" spc="-250">
                <a:latin typeface="Times New Roman"/>
                <a:cs typeface="Times New Roman"/>
              </a:rPr>
              <a:t>W</a:t>
            </a:r>
            <a:r>
              <a:rPr dirty="0" sz="2400">
                <a:latin typeface="Times New Roman"/>
                <a:cs typeface="Times New Roman"/>
              </a:rPr>
              <a:t>e	</a:t>
            </a:r>
            <a:r>
              <a:rPr dirty="0" sz="2400" spc="-3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t	</a:t>
            </a:r>
            <a:r>
              <a:rPr dirty="0" sz="2400" spc="-50">
                <a:latin typeface="Times New Roman"/>
                <a:cs typeface="Times New Roman"/>
              </a:rPr>
              <a:t>A</a:t>
            </a:r>
            <a:r>
              <a:rPr dirty="0" sz="2400" spc="-50">
                <a:latin typeface="Times New Roman"/>
                <a:cs typeface="Times New Roman"/>
              </a:rPr>
              <a:t>n</a:t>
            </a:r>
            <a:r>
              <a:rPr dirty="0" sz="2400" spc="-4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1470" y="2250440"/>
            <a:ext cx="9201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0">
                <a:latin typeface="Times New Roman"/>
                <a:cs typeface="Times New Roman"/>
              </a:rPr>
              <a:t>P</a:t>
            </a:r>
            <a:r>
              <a:rPr dirty="0" sz="2400" spc="-45">
                <a:latin typeface="Times New Roman"/>
                <a:cs typeface="Times New Roman"/>
              </a:rPr>
              <a:t>l</a:t>
            </a:r>
            <a:r>
              <a:rPr dirty="0" sz="2400" spc="-35">
                <a:latin typeface="Times New Roman"/>
                <a:cs typeface="Times New Roman"/>
              </a:rPr>
              <a:t>a</a:t>
            </a:r>
            <a:r>
              <a:rPr dirty="0" sz="2400" spc="-55">
                <a:latin typeface="Times New Roman"/>
                <a:cs typeface="Times New Roman"/>
              </a:rPr>
              <a:t>s</a:t>
            </a:r>
            <a:r>
              <a:rPr dirty="0" sz="2400" spc="-45">
                <a:latin typeface="Times New Roman"/>
                <a:cs typeface="Times New Roman"/>
              </a:rPr>
              <a:t>ti</a:t>
            </a:r>
            <a:r>
              <a:rPr dirty="0" sz="2400" spc="-35">
                <a:latin typeface="Times New Roman"/>
                <a:cs typeface="Times New Roman"/>
              </a:rPr>
              <a:t>c</a:t>
            </a:r>
            <a:r>
              <a:rPr dirty="0" sz="2400" spc="-5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580" y="2250440"/>
            <a:ext cx="19392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0515" algn="l"/>
              </a:tabLst>
            </a:pPr>
            <a:r>
              <a:rPr dirty="0" sz="2400" spc="-45">
                <a:latin typeface="Times New Roman"/>
                <a:cs typeface="Times New Roman"/>
              </a:rPr>
              <a:t>C</a:t>
            </a:r>
            <a:r>
              <a:rPr dirty="0" sz="2400" spc="-40">
                <a:latin typeface="Times New Roman"/>
                <a:cs typeface="Times New Roman"/>
              </a:rPr>
              <a:t>o</a:t>
            </a:r>
            <a:r>
              <a:rPr dirty="0" sz="2400" spc="-55">
                <a:latin typeface="Times New Roman"/>
                <a:cs typeface="Times New Roman"/>
              </a:rPr>
              <a:t>mm</a:t>
            </a:r>
            <a:r>
              <a:rPr dirty="0" sz="2400" spc="-35">
                <a:latin typeface="Times New Roman"/>
                <a:cs typeface="Times New Roman"/>
              </a:rPr>
              <a:t>i</a:t>
            </a:r>
            <a:r>
              <a:rPr dirty="0" sz="2400" spc="-45">
                <a:latin typeface="Times New Roman"/>
                <a:cs typeface="Times New Roman"/>
              </a:rPr>
              <a:t>tt</a:t>
            </a:r>
            <a:r>
              <a:rPr dirty="0" sz="2400" spc="-35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d	</a:t>
            </a:r>
            <a:r>
              <a:rPr dirty="0" sz="2400" spc="-45">
                <a:latin typeface="Times New Roman"/>
                <a:cs typeface="Times New Roman"/>
              </a:rPr>
              <a:t>f</a:t>
            </a:r>
            <a:r>
              <a:rPr dirty="0" sz="2400" spc="-40">
                <a:latin typeface="Times New Roman"/>
                <a:cs typeface="Times New Roman"/>
              </a:rPr>
              <a:t>o</a:t>
            </a:r>
            <a:r>
              <a:rPr dirty="0" sz="240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908" y="2616200"/>
            <a:ext cx="20662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7450" algn="l"/>
              </a:tabLst>
            </a:pPr>
            <a:r>
              <a:rPr dirty="0" sz="2400" spc="-50">
                <a:latin typeface="Times New Roman"/>
                <a:cs typeface="Times New Roman"/>
              </a:rPr>
              <a:t>A</a:t>
            </a:r>
            <a:r>
              <a:rPr dirty="0" sz="2400" spc="-40">
                <a:latin typeface="Times New Roman"/>
                <a:cs typeface="Times New Roman"/>
              </a:rPr>
              <a:t>ss</a:t>
            </a:r>
            <a:r>
              <a:rPr dirty="0" sz="2400" spc="-40">
                <a:latin typeface="Times New Roman"/>
                <a:cs typeface="Times New Roman"/>
              </a:rPr>
              <a:t>u</a:t>
            </a:r>
            <a:r>
              <a:rPr dirty="0" sz="2400" spc="-45">
                <a:latin typeface="Times New Roman"/>
                <a:cs typeface="Times New Roman"/>
              </a:rPr>
              <a:t>r</a:t>
            </a:r>
            <a:r>
              <a:rPr dirty="0" sz="2400" spc="-35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d	</a:t>
            </a:r>
            <a:r>
              <a:rPr dirty="0" sz="2400" spc="-40">
                <a:latin typeface="Times New Roman"/>
                <a:cs typeface="Times New Roman"/>
              </a:rPr>
              <a:t>q</a:t>
            </a:r>
            <a:r>
              <a:rPr dirty="0" sz="2400" spc="-50">
                <a:latin typeface="Times New Roman"/>
                <a:cs typeface="Times New Roman"/>
              </a:rPr>
              <a:t>ua</a:t>
            </a:r>
            <a:r>
              <a:rPr dirty="0" sz="2400" spc="-45">
                <a:latin typeface="Times New Roman"/>
                <a:cs typeface="Times New Roman"/>
              </a:rPr>
              <a:t>lit</a:t>
            </a:r>
            <a:r>
              <a:rPr dirty="0" sz="2400" spc="-195">
                <a:latin typeface="Times New Roman"/>
                <a:cs typeface="Times New Roman"/>
              </a:rPr>
              <a:t>y</a:t>
            </a:r>
            <a:r>
              <a:rPr dirty="0" sz="240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0091" y="2616200"/>
            <a:ext cx="26847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9975" algn="l"/>
                <a:tab pos="1704339" algn="l"/>
              </a:tabLst>
            </a:pPr>
            <a:r>
              <a:rPr dirty="0" sz="2400" spc="-40">
                <a:latin typeface="Times New Roman"/>
                <a:cs typeface="Times New Roman"/>
              </a:rPr>
              <a:t>p</a:t>
            </a:r>
            <a:r>
              <a:rPr dirty="0" sz="2400" spc="-45">
                <a:latin typeface="Times New Roman"/>
                <a:cs typeface="Times New Roman"/>
              </a:rPr>
              <a:t>r</a:t>
            </a:r>
            <a:r>
              <a:rPr dirty="0" sz="2400" spc="-40">
                <a:latin typeface="Times New Roman"/>
                <a:cs typeface="Times New Roman"/>
              </a:rPr>
              <a:t>o</a:t>
            </a:r>
            <a:r>
              <a:rPr dirty="0" sz="2400" spc="-55">
                <a:latin typeface="Times New Roman"/>
                <a:cs typeface="Times New Roman"/>
              </a:rPr>
              <a:t>m</a:t>
            </a:r>
            <a:r>
              <a:rPr dirty="0" sz="2400" spc="-40">
                <a:latin typeface="Times New Roman"/>
                <a:cs typeface="Times New Roman"/>
              </a:rPr>
              <a:t>p</a:t>
            </a:r>
            <a:r>
              <a:rPr dirty="0" sz="2400">
                <a:latin typeface="Times New Roman"/>
                <a:cs typeface="Times New Roman"/>
              </a:rPr>
              <a:t>t	</a:t>
            </a:r>
            <a:r>
              <a:rPr dirty="0" sz="2400" spc="-35">
                <a:latin typeface="Times New Roman"/>
                <a:cs typeface="Times New Roman"/>
              </a:rPr>
              <a:t>a</a:t>
            </a:r>
            <a:r>
              <a:rPr dirty="0" sz="2400" spc="-40">
                <a:latin typeface="Times New Roman"/>
                <a:cs typeface="Times New Roman"/>
              </a:rPr>
              <a:t>n</a:t>
            </a:r>
            <a:r>
              <a:rPr dirty="0" sz="2400">
                <a:latin typeface="Times New Roman"/>
                <a:cs typeface="Times New Roman"/>
              </a:rPr>
              <a:t>d	</a:t>
            </a:r>
            <a:r>
              <a:rPr dirty="0" sz="2400" spc="-35">
                <a:latin typeface="Times New Roman"/>
                <a:cs typeface="Times New Roman"/>
              </a:rPr>
              <a:t>e</a:t>
            </a:r>
            <a:r>
              <a:rPr dirty="0" sz="2400" spc="-95">
                <a:latin typeface="Times New Roman"/>
                <a:cs typeface="Times New Roman"/>
              </a:rPr>
              <a:t>f</a:t>
            </a:r>
            <a:r>
              <a:rPr dirty="0" sz="2400" spc="-45">
                <a:latin typeface="Times New Roman"/>
                <a:cs typeface="Times New Roman"/>
              </a:rPr>
              <a:t>f</a:t>
            </a:r>
            <a:r>
              <a:rPr dirty="0" sz="2400" spc="-35">
                <a:latin typeface="Times New Roman"/>
                <a:cs typeface="Times New Roman"/>
              </a:rPr>
              <a:t>i</a:t>
            </a:r>
            <a:r>
              <a:rPr dirty="0" sz="2400" spc="-50">
                <a:latin typeface="Times New Roman"/>
                <a:cs typeface="Times New Roman"/>
              </a:rPr>
              <a:t>c</a:t>
            </a:r>
            <a:r>
              <a:rPr dirty="0" sz="2400" spc="-55">
                <a:latin typeface="Times New Roman"/>
                <a:cs typeface="Times New Roman"/>
              </a:rPr>
              <a:t>i</a:t>
            </a:r>
            <a:r>
              <a:rPr dirty="0" sz="2400" spc="-35">
                <a:latin typeface="Times New Roman"/>
                <a:cs typeface="Times New Roman"/>
              </a:rPr>
              <a:t>e</a:t>
            </a:r>
            <a:r>
              <a:rPr dirty="0" sz="2400" spc="-50">
                <a:latin typeface="Times New Roman"/>
                <a:cs typeface="Times New Roman"/>
              </a:rPr>
              <a:t>n</a:t>
            </a:r>
            <a:r>
              <a:rPr dirty="0" sz="240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908" y="2981655"/>
            <a:ext cx="49250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9040" algn="l"/>
              </a:tabLst>
            </a:pPr>
            <a:r>
              <a:rPr dirty="0" sz="2400" spc="-60">
                <a:latin typeface="Times New Roman"/>
                <a:cs typeface="Times New Roman"/>
              </a:rPr>
              <a:t>delivery,	</a:t>
            </a:r>
            <a:r>
              <a:rPr dirty="0" sz="2400" spc="-40">
                <a:latin typeface="Times New Roman"/>
                <a:cs typeface="Times New Roman"/>
              </a:rPr>
              <a:t>highly</a:t>
            </a:r>
            <a:r>
              <a:rPr dirty="0" sz="2400" spc="85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competitive</a:t>
            </a:r>
            <a:r>
              <a:rPr dirty="0" sz="2400" spc="85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price</a:t>
            </a:r>
            <a:r>
              <a:rPr dirty="0" sz="2400" spc="8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in</a:t>
            </a:r>
            <a:r>
              <a:rPr dirty="0" sz="2400" spc="7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our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908" y="3347973"/>
            <a:ext cx="49301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63930" algn="l"/>
                <a:tab pos="1506220" algn="l"/>
                <a:tab pos="2824480" algn="l"/>
                <a:tab pos="4153535" algn="l"/>
              </a:tabLst>
            </a:pPr>
            <a:r>
              <a:rPr dirty="0" sz="2400" spc="-35">
                <a:latin typeface="Times New Roman"/>
                <a:cs typeface="Times New Roman"/>
              </a:rPr>
              <a:t>r</a:t>
            </a:r>
            <a:r>
              <a:rPr dirty="0" sz="2400" spc="-50">
                <a:latin typeface="Times New Roman"/>
                <a:cs typeface="Times New Roman"/>
              </a:rPr>
              <a:t>a</a:t>
            </a:r>
            <a:r>
              <a:rPr dirty="0" sz="2400" spc="-40">
                <a:latin typeface="Times New Roman"/>
                <a:cs typeface="Times New Roman"/>
              </a:rPr>
              <a:t>n</a:t>
            </a:r>
            <a:r>
              <a:rPr dirty="0" sz="2400" spc="-50">
                <a:latin typeface="Times New Roman"/>
                <a:cs typeface="Times New Roman"/>
              </a:rPr>
              <a:t>g</a:t>
            </a:r>
            <a:r>
              <a:rPr dirty="0" sz="2400">
                <a:latin typeface="Times New Roman"/>
                <a:cs typeface="Times New Roman"/>
              </a:rPr>
              <a:t>e	</a:t>
            </a:r>
            <a:r>
              <a:rPr dirty="0" sz="2400" spc="-40">
                <a:latin typeface="Times New Roman"/>
                <a:cs typeface="Times New Roman"/>
              </a:rPr>
              <a:t>o</a:t>
            </a:r>
            <a:r>
              <a:rPr dirty="0" sz="2400">
                <a:latin typeface="Times New Roman"/>
                <a:cs typeface="Times New Roman"/>
              </a:rPr>
              <a:t>f	</a:t>
            </a:r>
            <a:r>
              <a:rPr dirty="0" sz="2400" spc="-35">
                <a:latin typeface="Times New Roman"/>
                <a:cs typeface="Times New Roman"/>
              </a:rPr>
              <a:t>i</a:t>
            </a:r>
            <a:r>
              <a:rPr dirty="0" sz="2400" spc="-50">
                <a:latin typeface="Times New Roman"/>
                <a:cs typeface="Times New Roman"/>
              </a:rPr>
              <a:t>n</a:t>
            </a:r>
            <a:r>
              <a:rPr dirty="0" sz="2400" spc="-45">
                <a:latin typeface="Times New Roman"/>
                <a:cs typeface="Times New Roman"/>
              </a:rPr>
              <a:t>j</a:t>
            </a:r>
            <a:r>
              <a:rPr dirty="0" sz="2400" spc="-50">
                <a:latin typeface="Times New Roman"/>
                <a:cs typeface="Times New Roman"/>
              </a:rPr>
              <a:t>ec</a:t>
            </a:r>
            <a:r>
              <a:rPr dirty="0" sz="2400" spc="-45">
                <a:latin typeface="Times New Roman"/>
                <a:cs typeface="Times New Roman"/>
              </a:rPr>
              <a:t>ti</a:t>
            </a:r>
            <a:r>
              <a:rPr dirty="0" sz="2400" spc="-40">
                <a:latin typeface="Times New Roman"/>
                <a:cs typeface="Times New Roman"/>
              </a:rPr>
              <a:t>o</a:t>
            </a:r>
            <a:r>
              <a:rPr dirty="0" sz="2400">
                <a:latin typeface="Times New Roman"/>
                <a:cs typeface="Times New Roman"/>
              </a:rPr>
              <a:t>n	</a:t>
            </a:r>
            <a:r>
              <a:rPr dirty="0" sz="2400" spc="-55">
                <a:latin typeface="Times New Roman"/>
                <a:cs typeface="Times New Roman"/>
              </a:rPr>
              <a:t>m</a:t>
            </a:r>
            <a:r>
              <a:rPr dirty="0" sz="2400" spc="-40">
                <a:latin typeface="Times New Roman"/>
                <a:cs typeface="Times New Roman"/>
              </a:rPr>
              <a:t>o</a:t>
            </a:r>
            <a:r>
              <a:rPr dirty="0" sz="2400" spc="-50">
                <a:latin typeface="Times New Roman"/>
                <a:cs typeface="Times New Roman"/>
              </a:rPr>
              <a:t>u</a:t>
            </a:r>
            <a:r>
              <a:rPr dirty="0" sz="2400" spc="-35">
                <a:latin typeface="Times New Roman"/>
                <a:cs typeface="Times New Roman"/>
              </a:rPr>
              <a:t>l</a:t>
            </a:r>
            <a:r>
              <a:rPr dirty="0" sz="2400" spc="-50">
                <a:latin typeface="Times New Roman"/>
                <a:cs typeface="Times New Roman"/>
              </a:rPr>
              <a:t>d</a:t>
            </a:r>
            <a:r>
              <a:rPr dirty="0" sz="2400" spc="-35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d	</a:t>
            </a:r>
            <a:r>
              <a:rPr dirty="0" sz="2400" spc="-50">
                <a:latin typeface="Times New Roman"/>
                <a:cs typeface="Times New Roman"/>
              </a:rPr>
              <a:t>p</a:t>
            </a:r>
            <a:r>
              <a:rPr dirty="0" sz="2400" spc="-45">
                <a:latin typeface="Times New Roman"/>
                <a:cs typeface="Times New Roman"/>
              </a:rPr>
              <a:t>l</a:t>
            </a:r>
            <a:r>
              <a:rPr dirty="0" sz="2400" spc="-50">
                <a:latin typeface="Times New Roman"/>
                <a:cs typeface="Times New Roman"/>
              </a:rPr>
              <a:t>a</a:t>
            </a:r>
            <a:r>
              <a:rPr dirty="0" sz="2400" spc="-40">
                <a:latin typeface="Times New Roman"/>
                <a:cs typeface="Times New Roman"/>
              </a:rPr>
              <a:t>s</a:t>
            </a:r>
            <a:r>
              <a:rPr dirty="0" sz="2400" spc="-45">
                <a:latin typeface="Times New Roman"/>
                <a:cs typeface="Times New Roman"/>
              </a:rPr>
              <a:t>ti</a:t>
            </a:r>
            <a:r>
              <a:rPr dirty="0" sz="2400">
                <a:latin typeface="Times New Roman"/>
                <a:cs typeface="Times New Roman"/>
              </a:rPr>
              <a:t>c  </a:t>
            </a:r>
            <a:r>
              <a:rPr dirty="0" sz="2400" spc="-40">
                <a:latin typeface="Times New Roman"/>
                <a:cs typeface="Times New Roman"/>
              </a:rPr>
              <a:t>components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and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moulds.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281543" y="1630171"/>
            <a:ext cx="13830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3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MISSION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634" y="2250440"/>
            <a:ext cx="49269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96265" algn="l"/>
                <a:tab pos="1256030" algn="l"/>
                <a:tab pos="2225675" algn="l"/>
                <a:tab pos="2508885" algn="l"/>
                <a:tab pos="3159760" algn="l"/>
                <a:tab pos="3877310" algn="l"/>
                <a:tab pos="4260215" algn="l"/>
              </a:tabLst>
            </a:pPr>
            <a:r>
              <a:rPr dirty="0" sz="2400" spc="-25">
                <a:latin typeface="Times New Roman"/>
                <a:cs typeface="Times New Roman"/>
              </a:rPr>
              <a:t>At</a:t>
            </a:r>
            <a:r>
              <a:rPr dirty="0" sz="2400" spc="33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APE</a:t>
            </a:r>
            <a:r>
              <a:rPr dirty="0" sz="2400" spc="36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we</a:t>
            </a:r>
            <a:r>
              <a:rPr dirty="0" sz="2400" spc="33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re-define</a:t>
            </a:r>
            <a:r>
              <a:rPr dirty="0" sz="2400" spc="34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rules</a:t>
            </a:r>
            <a:r>
              <a:rPr dirty="0" sz="2400" spc="3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35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business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</a:t>
            </a:r>
            <a:r>
              <a:rPr dirty="0" sz="2400" spc="-15">
                <a:latin typeface="Times New Roman"/>
                <a:cs typeface="Times New Roman"/>
              </a:rPr>
              <a:t>n</a:t>
            </a:r>
            <a:r>
              <a:rPr dirty="0" sz="2400">
                <a:latin typeface="Times New Roman"/>
                <a:cs typeface="Times New Roman"/>
              </a:rPr>
              <a:t>d	</a:t>
            </a:r>
            <a:r>
              <a:rPr dirty="0" sz="2400" spc="-25">
                <a:latin typeface="Times New Roman"/>
                <a:cs typeface="Times New Roman"/>
              </a:rPr>
              <a:t>a</a:t>
            </a:r>
            <a:r>
              <a:rPr dirty="0" sz="2400" spc="-20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e	</a:t>
            </a:r>
            <a:r>
              <a:rPr dirty="0" sz="2400" spc="-10">
                <a:latin typeface="Times New Roman"/>
                <a:cs typeface="Times New Roman"/>
              </a:rPr>
              <a:t>a</a:t>
            </a:r>
            <a:r>
              <a:rPr dirty="0" sz="2400" spc="-15">
                <a:latin typeface="Times New Roman"/>
                <a:cs typeface="Times New Roman"/>
              </a:rPr>
              <a:t>dd</a:t>
            </a:r>
            <a:r>
              <a:rPr dirty="0" sz="2400">
                <a:latin typeface="Times New Roman"/>
                <a:cs typeface="Times New Roman"/>
              </a:rPr>
              <a:t>i</a:t>
            </a:r>
            <a:r>
              <a:rPr dirty="0" sz="2400" spc="-20">
                <a:latin typeface="Times New Roman"/>
                <a:cs typeface="Times New Roman"/>
              </a:rPr>
              <a:t>n</a:t>
            </a:r>
            <a:r>
              <a:rPr dirty="0" sz="2400">
                <a:latin typeface="Times New Roman"/>
                <a:cs typeface="Times New Roman"/>
              </a:rPr>
              <a:t>g	a	</a:t>
            </a:r>
            <a:r>
              <a:rPr dirty="0" sz="2400" spc="-15">
                <a:latin typeface="Times New Roman"/>
                <a:cs typeface="Times New Roman"/>
              </a:rPr>
              <a:t>n</a:t>
            </a:r>
            <a:r>
              <a:rPr dirty="0" sz="2400" spc="-10">
                <a:latin typeface="Times New Roman"/>
                <a:cs typeface="Times New Roman"/>
              </a:rPr>
              <a:t>e</a:t>
            </a:r>
            <a:r>
              <a:rPr dirty="0" sz="2400" spc="-5">
                <a:latin typeface="Times New Roman"/>
                <a:cs typeface="Times New Roman"/>
              </a:rPr>
              <a:t>w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10">
                <a:latin typeface="Times New Roman"/>
                <a:cs typeface="Times New Roman"/>
              </a:rPr>
              <a:t>e</a:t>
            </a:r>
            <a:r>
              <a:rPr dirty="0" sz="2400" spc="-15">
                <a:latin typeface="Times New Roman"/>
                <a:cs typeface="Times New Roman"/>
              </a:rPr>
              <a:t>dg</a:t>
            </a:r>
            <a:r>
              <a:rPr dirty="0" sz="2400">
                <a:latin typeface="Times New Roman"/>
                <a:cs typeface="Times New Roman"/>
              </a:rPr>
              <a:t>e	</a:t>
            </a:r>
            <a:r>
              <a:rPr dirty="0" sz="2400" spc="-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o	</a:t>
            </a:r>
            <a:r>
              <a:rPr dirty="0" sz="2400" spc="-20">
                <a:latin typeface="Times New Roman"/>
                <a:cs typeface="Times New Roman"/>
              </a:rPr>
              <a:t>r</a:t>
            </a:r>
            <a:r>
              <a:rPr dirty="0" sz="2400" spc="-25">
                <a:latin typeface="Times New Roman"/>
                <a:cs typeface="Times New Roman"/>
              </a:rPr>
              <a:t>e</a:t>
            </a:r>
            <a:r>
              <a:rPr dirty="0" sz="2400" spc="-10">
                <a:latin typeface="Times New Roman"/>
                <a:cs typeface="Times New Roman"/>
              </a:rPr>
              <a:t>ac</a:t>
            </a:r>
            <a:r>
              <a:rPr dirty="0" sz="2400"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634" y="2981655"/>
            <a:ext cx="282067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1765" algn="l"/>
              </a:tabLst>
            </a:pPr>
            <a:r>
              <a:rPr dirty="0" sz="2400" spc="-20">
                <a:latin typeface="Times New Roman"/>
                <a:cs typeface="Times New Roman"/>
              </a:rPr>
              <a:t>customer	expectation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39553" y="2981655"/>
            <a:ext cx="15195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5700" algn="l"/>
              </a:tabLst>
            </a:pPr>
            <a:r>
              <a:rPr dirty="0" sz="2400" spc="-25">
                <a:latin typeface="Times New Roman"/>
                <a:cs typeface="Times New Roman"/>
              </a:rPr>
              <a:t>a</a:t>
            </a:r>
            <a:r>
              <a:rPr dirty="0" sz="2400" spc="-10">
                <a:latin typeface="Times New Roman"/>
                <a:cs typeface="Times New Roman"/>
              </a:rPr>
              <a:t>i</a:t>
            </a:r>
            <a:r>
              <a:rPr dirty="0" sz="2400" spc="-35">
                <a:latin typeface="Times New Roman"/>
                <a:cs typeface="Times New Roman"/>
              </a:rPr>
              <a:t>m</a:t>
            </a:r>
            <a:r>
              <a:rPr dirty="0" sz="2400" spc="-10">
                <a:latin typeface="Times New Roman"/>
                <a:cs typeface="Times New Roman"/>
              </a:rPr>
              <a:t>i</a:t>
            </a:r>
            <a:r>
              <a:rPr dirty="0" sz="2400" spc="-15">
                <a:latin typeface="Times New Roman"/>
                <a:cs typeface="Times New Roman"/>
              </a:rPr>
              <a:t>n</a:t>
            </a:r>
            <a:r>
              <a:rPr dirty="0" sz="2400">
                <a:latin typeface="Times New Roman"/>
                <a:cs typeface="Times New Roman"/>
              </a:rPr>
              <a:t>g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20">
                <a:latin typeface="Times New Roman"/>
                <a:cs typeface="Times New Roman"/>
              </a:rPr>
              <a:t>f</a:t>
            </a:r>
            <a:r>
              <a:rPr dirty="0" sz="2400" spc="-25">
                <a:latin typeface="Times New Roman"/>
                <a:cs typeface="Times New Roman"/>
              </a:rPr>
              <a:t>o</a:t>
            </a:r>
            <a:r>
              <a:rPr dirty="0" sz="240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31634" y="3347973"/>
            <a:ext cx="21247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Times New Roman"/>
                <a:cs typeface="Times New Roman"/>
              </a:rPr>
              <a:t>customer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delight.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297171" y="306451"/>
            <a:ext cx="30975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VISION</a:t>
            </a:r>
            <a:r>
              <a:rPr dirty="0" u="heavy" sz="2400" spc="-3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>
                <a:uFill>
                  <a:solidFill>
                    <a:srgbClr val="001F5F"/>
                  </a:solidFill>
                </a:uFill>
              </a:rPr>
              <a:t>&amp;</a:t>
            </a:r>
            <a:r>
              <a:rPr dirty="0" u="heavy" sz="2400" spc="-4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MISSION</a:t>
            </a:r>
            <a:endParaRPr sz="2400"/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10455" y="3610354"/>
            <a:ext cx="3371088" cy="324764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0124" y="1866900"/>
            <a:ext cx="5623472" cy="43647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80692" y="238709"/>
            <a:ext cx="7773670" cy="1581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8735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SPECIALTY:</a:t>
            </a:r>
            <a:r>
              <a:rPr dirty="0" u="heavy" sz="2400" spc="-6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CAMERA</a:t>
            </a:r>
            <a:endParaRPr sz="2400">
              <a:latin typeface="Georgia"/>
              <a:cs typeface="Georgia"/>
            </a:endParaRPr>
          </a:p>
          <a:p>
            <a:pPr algn="ctr" marR="37465">
              <a:lnSpc>
                <a:spcPct val="100000"/>
              </a:lnSpc>
              <a:spcBef>
                <a:spcPts val="5"/>
              </a:spcBef>
            </a:pP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INSPECTION</a:t>
            </a:r>
            <a:r>
              <a:rPr dirty="0" u="heavy" sz="2400" spc="-2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MACHINE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dirty="0" sz="2400" spc="-15">
                <a:solidFill>
                  <a:srgbClr val="001F5F"/>
                </a:solidFill>
                <a:latin typeface="Georgia"/>
                <a:cs typeface="Georgia"/>
              </a:rPr>
              <a:t>Newly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Georgia"/>
                <a:cs typeface="Georgia"/>
              </a:rPr>
              <a:t>Added</a:t>
            </a:r>
            <a:r>
              <a:rPr dirty="0" sz="2400" spc="-2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one </a:t>
            </a:r>
            <a:r>
              <a:rPr dirty="0" sz="2400" spc="-15">
                <a:solidFill>
                  <a:srgbClr val="001F5F"/>
                </a:solidFill>
                <a:latin typeface="Georgia"/>
                <a:cs typeface="Georgia"/>
              </a:rPr>
              <a:t>more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Georgia"/>
                <a:cs typeface="Georgia"/>
              </a:rPr>
              <a:t>Machine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 for</a:t>
            </a:r>
            <a:r>
              <a:rPr dirty="0" sz="2400" spc="-1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100%</a:t>
            </a:r>
            <a:r>
              <a:rPr dirty="0" sz="2400" spc="-2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Part</a:t>
            </a:r>
            <a:r>
              <a:rPr dirty="0" sz="2400" spc="-15">
                <a:solidFill>
                  <a:srgbClr val="001F5F"/>
                </a:solidFill>
                <a:latin typeface="Georgia"/>
                <a:cs typeface="Georgia"/>
              </a:rPr>
              <a:t> Inspection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0543" y="1050671"/>
            <a:ext cx="4076700" cy="30885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4220" y="1121409"/>
            <a:ext cx="6830059" cy="5413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 spc="5" b="1">
                <a:latin typeface="Georgia"/>
                <a:cs typeface="Georgia"/>
              </a:rPr>
              <a:t>M</a:t>
            </a:r>
            <a:r>
              <a:rPr dirty="0" sz="2000" spc="5" b="1">
                <a:latin typeface="Georgia"/>
                <a:cs typeface="Georgia"/>
              </a:rPr>
              <a:t>anufacturing</a:t>
            </a:r>
            <a:r>
              <a:rPr dirty="0" sz="2000" spc="35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Capacity</a:t>
            </a:r>
            <a:r>
              <a:rPr dirty="0" sz="2000" spc="45" b="1">
                <a:latin typeface="Georgia"/>
                <a:cs typeface="Georgia"/>
              </a:rPr>
              <a:t> </a:t>
            </a:r>
            <a:r>
              <a:rPr dirty="0" sz="2000" b="1">
                <a:latin typeface="Georgia"/>
                <a:cs typeface="Georgia"/>
              </a:rPr>
              <a:t>:</a:t>
            </a:r>
            <a:r>
              <a:rPr dirty="0" sz="2000" spc="35" b="1">
                <a:latin typeface="Georgia"/>
                <a:cs typeface="Georgia"/>
              </a:rPr>
              <a:t> </a:t>
            </a:r>
            <a:r>
              <a:rPr dirty="0" sz="2000" b="1">
                <a:latin typeface="Georgia"/>
                <a:cs typeface="Georgia"/>
              </a:rPr>
              <a:t>8</a:t>
            </a:r>
            <a:r>
              <a:rPr dirty="0" sz="2000" spc="20" b="1">
                <a:latin typeface="Georgia"/>
                <a:cs typeface="Georgia"/>
              </a:rPr>
              <a:t> </a:t>
            </a:r>
            <a:r>
              <a:rPr dirty="0" sz="2000" b="1">
                <a:latin typeface="Georgia"/>
                <a:cs typeface="Georgia"/>
              </a:rPr>
              <a:t>to</a:t>
            </a:r>
            <a:r>
              <a:rPr dirty="0" sz="2000" spc="5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10</a:t>
            </a:r>
            <a:r>
              <a:rPr dirty="0" sz="2000" spc="15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Tool</a:t>
            </a:r>
            <a:r>
              <a:rPr dirty="0" sz="2000" spc="35" b="1">
                <a:latin typeface="Georgia"/>
                <a:cs typeface="Georgia"/>
              </a:rPr>
              <a:t> </a:t>
            </a:r>
            <a:r>
              <a:rPr dirty="0" sz="2000" b="1">
                <a:latin typeface="Georgia"/>
                <a:cs typeface="Georgia"/>
              </a:rPr>
              <a:t>Per</a:t>
            </a:r>
            <a:r>
              <a:rPr dirty="0" sz="2000" spc="4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Month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25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 spc="5" b="1">
                <a:latin typeface="Georgia"/>
                <a:cs typeface="Georgia"/>
              </a:rPr>
              <a:t>Type</a:t>
            </a:r>
            <a:r>
              <a:rPr dirty="0" sz="2000" spc="-10" b="1">
                <a:latin typeface="Georgia"/>
                <a:cs typeface="Georgia"/>
              </a:rPr>
              <a:t> </a:t>
            </a:r>
            <a:r>
              <a:rPr dirty="0" sz="2000" b="1">
                <a:latin typeface="Georgia"/>
                <a:cs typeface="Georgia"/>
              </a:rPr>
              <a:t>of</a:t>
            </a:r>
            <a:r>
              <a:rPr dirty="0" sz="2000" spc="4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Moulds</a:t>
            </a:r>
            <a:endParaRPr sz="2000">
              <a:latin typeface="Georgia"/>
              <a:cs typeface="Georgia"/>
            </a:endParaRPr>
          </a:p>
          <a:p>
            <a:pPr lvl="1" marL="1080770" indent="-166370">
              <a:lnSpc>
                <a:spcPct val="100000"/>
              </a:lnSpc>
              <a:spcBef>
                <a:spcPts val="100"/>
              </a:spcBef>
              <a:buChar char="-"/>
              <a:tabLst>
                <a:tab pos="1081405" algn="l"/>
              </a:tabLst>
            </a:pPr>
            <a:r>
              <a:rPr dirty="0" sz="2000" spc="5" b="1">
                <a:latin typeface="Georgia"/>
                <a:cs typeface="Georgia"/>
              </a:rPr>
              <a:t>Multicavity</a:t>
            </a:r>
            <a:endParaRPr sz="2000">
              <a:latin typeface="Georgia"/>
              <a:cs typeface="Georgia"/>
            </a:endParaRPr>
          </a:p>
          <a:p>
            <a:pPr lvl="1" marL="1080770" indent="-166370">
              <a:lnSpc>
                <a:spcPct val="100000"/>
              </a:lnSpc>
              <a:spcBef>
                <a:spcPts val="105"/>
              </a:spcBef>
              <a:buChar char="-"/>
              <a:tabLst>
                <a:tab pos="1081405" algn="l"/>
              </a:tabLst>
            </a:pPr>
            <a:r>
              <a:rPr dirty="0" sz="2000" spc="5" b="1">
                <a:latin typeface="Georgia"/>
                <a:cs typeface="Georgia"/>
              </a:rPr>
              <a:t>Insert</a:t>
            </a:r>
            <a:endParaRPr sz="2000">
              <a:latin typeface="Georgia"/>
              <a:cs typeface="Georgia"/>
            </a:endParaRPr>
          </a:p>
          <a:p>
            <a:pPr lvl="1" marL="1080770" indent="-166370">
              <a:lnSpc>
                <a:spcPct val="100000"/>
              </a:lnSpc>
              <a:spcBef>
                <a:spcPts val="100"/>
              </a:spcBef>
              <a:buChar char="-"/>
              <a:tabLst>
                <a:tab pos="1081405" algn="l"/>
              </a:tabLst>
            </a:pPr>
            <a:r>
              <a:rPr dirty="0" sz="2000" spc="5" b="1">
                <a:latin typeface="Georgia"/>
                <a:cs typeface="Georgia"/>
              </a:rPr>
              <a:t>Over</a:t>
            </a:r>
            <a:r>
              <a:rPr dirty="0" sz="2000" spc="-5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mould</a:t>
            </a:r>
            <a:endParaRPr sz="2000">
              <a:latin typeface="Georgia"/>
              <a:cs typeface="Georgia"/>
            </a:endParaRPr>
          </a:p>
          <a:p>
            <a:pPr lvl="1" marL="1080770" indent="-166370">
              <a:lnSpc>
                <a:spcPct val="100000"/>
              </a:lnSpc>
              <a:spcBef>
                <a:spcPts val="95"/>
              </a:spcBef>
              <a:buChar char="-"/>
              <a:tabLst>
                <a:tab pos="1081405" algn="l"/>
              </a:tabLst>
            </a:pPr>
            <a:r>
              <a:rPr dirty="0" sz="2000" spc="5" b="1">
                <a:latin typeface="Georgia"/>
                <a:cs typeface="Georgia"/>
              </a:rPr>
              <a:t>Proto</a:t>
            </a:r>
            <a:r>
              <a:rPr dirty="0" sz="2000" spc="3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mould,</a:t>
            </a:r>
            <a:r>
              <a:rPr dirty="0" sz="2000" spc="35" b="1">
                <a:latin typeface="Georgia"/>
                <a:cs typeface="Georgia"/>
              </a:rPr>
              <a:t> </a:t>
            </a:r>
            <a:r>
              <a:rPr dirty="0" sz="2000" spc="10" b="1">
                <a:latin typeface="Georgia"/>
                <a:cs typeface="Georgia"/>
              </a:rPr>
              <a:t>Miniature</a:t>
            </a:r>
            <a:r>
              <a:rPr dirty="0" sz="2000" spc="4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mould</a:t>
            </a:r>
            <a:endParaRPr sz="2000">
              <a:latin typeface="Georgia"/>
              <a:cs typeface="Georgia"/>
            </a:endParaRPr>
          </a:p>
          <a:p>
            <a:pPr lvl="1" marL="1080770" indent="-166370">
              <a:lnSpc>
                <a:spcPct val="100000"/>
              </a:lnSpc>
              <a:spcBef>
                <a:spcPts val="105"/>
              </a:spcBef>
              <a:buChar char="-"/>
              <a:tabLst>
                <a:tab pos="1081405" algn="l"/>
              </a:tabLst>
            </a:pPr>
            <a:r>
              <a:rPr dirty="0" sz="2000" b="1">
                <a:latin typeface="Georgia"/>
                <a:cs typeface="Georgia"/>
              </a:rPr>
              <a:t>Hot </a:t>
            </a:r>
            <a:r>
              <a:rPr dirty="0" sz="2000" spc="5" b="1">
                <a:latin typeface="Georgia"/>
                <a:cs typeface="Georgia"/>
              </a:rPr>
              <a:t>Runner</a:t>
            </a:r>
            <a:endParaRPr sz="20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Georgia"/>
              <a:buChar char="-"/>
            </a:pPr>
            <a:endParaRPr sz="225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 spc="5" b="1">
                <a:latin typeface="Georgia"/>
                <a:cs typeface="Georgia"/>
              </a:rPr>
              <a:t>Capacity</a:t>
            </a:r>
            <a:r>
              <a:rPr dirty="0" sz="2000" spc="40" b="1">
                <a:latin typeface="Georgia"/>
                <a:cs typeface="Georgia"/>
              </a:rPr>
              <a:t> </a:t>
            </a:r>
            <a:r>
              <a:rPr dirty="0" sz="2000" b="1">
                <a:latin typeface="Georgia"/>
                <a:cs typeface="Georgia"/>
              </a:rPr>
              <a:t>to</a:t>
            </a:r>
            <a:r>
              <a:rPr dirty="0" sz="2000" spc="5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develop</a:t>
            </a:r>
            <a:r>
              <a:rPr dirty="0" sz="2000" spc="25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the</a:t>
            </a:r>
            <a:r>
              <a:rPr dirty="0" sz="2000" spc="8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mould</a:t>
            </a:r>
            <a:r>
              <a:rPr dirty="0" sz="2000" spc="45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size</a:t>
            </a:r>
            <a:r>
              <a:rPr dirty="0" sz="2000" spc="2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up</a:t>
            </a:r>
            <a:r>
              <a:rPr dirty="0" sz="2000" spc="30" b="1">
                <a:latin typeface="Georgia"/>
                <a:cs typeface="Georgia"/>
              </a:rPr>
              <a:t> </a:t>
            </a:r>
            <a:r>
              <a:rPr dirty="0" sz="2000" b="1">
                <a:latin typeface="Georgia"/>
                <a:cs typeface="Georgia"/>
              </a:rPr>
              <a:t>to</a:t>
            </a:r>
            <a:r>
              <a:rPr dirty="0" sz="2000" spc="4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650Ton.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25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 spc="5" b="1">
                <a:latin typeface="Georgia"/>
                <a:cs typeface="Georgia"/>
              </a:rPr>
              <a:t>Optimize</a:t>
            </a:r>
            <a:r>
              <a:rPr dirty="0" sz="2000" spc="25" b="1">
                <a:latin typeface="Georgia"/>
                <a:cs typeface="Georgia"/>
              </a:rPr>
              <a:t> </a:t>
            </a:r>
            <a:r>
              <a:rPr dirty="0" sz="2000" b="1">
                <a:latin typeface="Georgia"/>
                <a:cs typeface="Georgia"/>
              </a:rPr>
              <a:t>lead</a:t>
            </a:r>
            <a:r>
              <a:rPr dirty="0" sz="2000" spc="3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time: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15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 spc="5" b="1">
                <a:latin typeface="Georgia"/>
                <a:cs typeface="Georgia"/>
              </a:rPr>
              <a:t>Export</a:t>
            </a:r>
            <a:r>
              <a:rPr dirty="0" sz="2000" spc="1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Quality</a:t>
            </a:r>
            <a:r>
              <a:rPr dirty="0" sz="2000" spc="3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Tools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 spc="5" b="1">
                <a:latin typeface="Georgia"/>
                <a:cs typeface="Georgia"/>
              </a:rPr>
              <a:t>Best</a:t>
            </a:r>
            <a:r>
              <a:rPr dirty="0" sz="2000" spc="2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Optimize</a:t>
            </a:r>
            <a:r>
              <a:rPr dirty="0" sz="2000" spc="25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Design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 spc="5" b="1">
                <a:latin typeface="Georgia"/>
                <a:cs typeface="Georgia"/>
              </a:rPr>
              <a:t>Tooling</a:t>
            </a:r>
            <a:r>
              <a:rPr dirty="0" sz="2000" spc="35" b="1">
                <a:latin typeface="Georgia"/>
                <a:cs typeface="Georgia"/>
              </a:rPr>
              <a:t> </a:t>
            </a:r>
            <a:r>
              <a:rPr dirty="0" sz="2000" b="1">
                <a:latin typeface="Georgia"/>
                <a:cs typeface="Georgia"/>
              </a:rPr>
              <a:t>&amp;</a:t>
            </a:r>
            <a:r>
              <a:rPr dirty="0" sz="2000" spc="15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Technical</a:t>
            </a:r>
            <a:r>
              <a:rPr dirty="0" sz="2000" spc="30" b="1">
                <a:latin typeface="Georgia"/>
                <a:cs typeface="Georgia"/>
              </a:rPr>
              <a:t> </a:t>
            </a:r>
            <a:r>
              <a:rPr dirty="0" sz="2000" spc="5" b="1">
                <a:latin typeface="Georgia"/>
                <a:cs typeface="Georgia"/>
              </a:rPr>
              <a:t>Expertise</a:t>
            </a:r>
            <a:endParaRPr sz="20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56228" y="4435094"/>
          <a:ext cx="5486400" cy="1002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4454"/>
                <a:gridCol w="1571625"/>
              </a:tblGrid>
              <a:tr h="30480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5" b="1">
                          <a:latin typeface="Georgia"/>
                          <a:cs typeface="Georgia"/>
                        </a:rPr>
                        <a:t>Simple</a:t>
                      </a:r>
                      <a:r>
                        <a:rPr dirty="0" sz="1400" spc="3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00" b="1">
                          <a:latin typeface="Georgia"/>
                          <a:cs typeface="Georgia"/>
                        </a:rPr>
                        <a:t>2</a:t>
                      </a:r>
                      <a:r>
                        <a:rPr dirty="0" sz="1400" spc="-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00" spc="10" b="1">
                          <a:latin typeface="Georgia"/>
                          <a:cs typeface="Georgia"/>
                        </a:rPr>
                        <a:t>Plate</a:t>
                      </a:r>
                      <a:r>
                        <a:rPr dirty="0" sz="1400" spc="2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00" spc="5" b="1">
                          <a:latin typeface="Georgia"/>
                          <a:cs typeface="Georgia"/>
                        </a:rPr>
                        <a:t>Moulds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17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5" b="1">
                          <a:latin typeface="Georgia"/>
                          <a:cs typeface="Georgia"/>
                        </a:rPr>
                        <a:t>30</a:t>
                      </a:r>
                      <a:r>
                        <a:rPr dirty="0" sz="1400" spc="-2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00" spc="10" b="1">
                          <a:latin typeface="Georgia"/>
                          <a:cs typeface="Georgia"/>
                        </a:rPr>
                        <a:t>Days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Georgia"/>
                          <a:cs typeface="Georgia"/>
                        </a:rPr>
                        <a:t>3 </a:t>
                      </a:r>
                      <a:r>
                        <a:rPr dirty="0" sz="1400" spc="5" b="1">
                          <a:latin typeface="Georgia"/>
                          <a:cs typeface="Georgia"/>
                        </a:rPr>
                        <a:t>Plate</a:t>
                      </a:r>
                      <a:r>
                        <a:rPr dirty="0" sz="1400" spc="1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00" spc="5" b="1">
                          <a:latin typeface="Georgia"/>
                          <a:cs typeface="Georgia"/>
                        </a:rPr>
                        <a:t>Moulds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05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5" b="1">
                          <a:latin typeface="Georgia"/>
                          <a:cs typeface="Georgia"/>
                        </a:rPr>
                        <a:t>45</a:t>
                      </a:r>
                      <a:r>
                        <a:rPr dirty="0" sz="1400" spc="-2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00" spc="10" b="1">
                          <a:latin typeface="Georgia"/>
                          <a:cs typeface="Georgia"/>
                        </a:rPr>
                        <a:t>Days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5" b="1">
                          <a:latin typeface="Georgia"/>
                          <a:cs typeface="Georgia"/>
                        </a:rPr>
                        <a:t>Any </a:t>
                      </a:r>
                      <a:r>
                        <a:rPr dirty="0" sz="1400" spc="10" b="1">
                          <a:latin typeface="Georgia"/>
                          <a:cs typeface="Georgia"/>
                        </a:rPr>
                        <a:t>Critical</a:t>
                      </a:r>
                      <a:r>
                        <a:rPr dirty="0" sz="1400" spc="4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400" spc="5" b="1">
                          <a:latin typeface="Georgia"/>
                          <a:cs typeface="Georgia"/>
                        </a:rPr>
                        <a:t>class</a:t>
                      </a:r>
                      <a:r>
                        <a:rPr dirty="0" sz="1400" spc="5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00" spc="5" b="1">
                          <a:latin typeface="Georgia"/>
                          <a:cs typeface="Georgia"/>
                        </a:rPr>
                        <a:t>Moulds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05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5" b="1">
                          <a:latin typeface="Georgia"/>
                          <a:cs typeface="Georgia"/>
                        </a:rPr>
                        <a:t>60-90</a:t>
                      </a:r>
                      <a:r>
                        <a:rPr dirty="0" sz="140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00" spc="10" b="1">
                          <a:latin typeface="Georgia"/>
                          <a:cs typeface="Georgia"/>
                        </a:rPr>
                        <a:t>Days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51908" y="306451"/>
            <a:ext cx="198691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T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OOL</a:t>
            </a:r>
            <a:r>
              <a:rPr dirty="0" u="heavy" sz="2400" spc="-20">
                <a:uFill>
                  <a:solidFill>
                    <a:srgbClr val="001F5F"/>
                  </a:solidFill>
                </a:uFill>
              </a:rPr>
              <a:t>R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OO</a:t>
            </a:r>
            <a:r>
              <a:rPr dirty="0" u="heavy" sz="2400">
                <a:uFill>
                  <a:solidFill>
                    <a:srgbClr val="001F5F"/>
                  </a:solidFill>
                </a:uFill>
              </a:rPr>
              <a:t>M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2110" y="1211770"/>
            <a:ext cx="4003675" cy="2487295"/>
            <a:chOff x="7742110" y="1211770"/>
            <a:chExt cx="4003675" cy="2487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6397" y="1226058"/>
              <a:ext cx="3974592" cy="24582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56397" y="1226058"/>
              <a:ext cx="3975100" cy="2458720"/>
            </a:xfrm>
            <a:custGeom>
              <a:avLst/>
              <a:gdLst/>
              <a:ahLst/>
              <a:cxnLst/>
              <a:rect l="l" t="t" r="r" b="b"/>
              <a:pathLst>
                <a:path w="3975100" h="2458720">
                  <a:moveTo>
                    <a:pt x="0" y="2458212"/>
                  </a:moveTo>
                  <a:lnTo>
                    <a:pt x="3974592" y="2458212"/>
                  </a:lnTo>
                  <a:lnTo>
                    <a:pt x="3974592" y="0"/>
                  </a:lnTo>
                  <a:lnTo>
                    <a:pt x="0" y="0"/>
                  </a:lnTo>
                  <a:lnTo>
                    <a:pt x="0" y="245821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3543490" y="1211770"/>
            <a:ext cx="3913504" cy="2487295"/>
            <a:chOff x="3543490" y="1211770"/>
            <a:chExt cx="3913504" cy="24872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7778" y="1226058"/>
              <a:ext cx="3884676" cy="24582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57778" y="1226058"/>
              <a:ext cx="3884929" cy="2458720"/>
            </a:xfrm>
            <a:custGeom>
              <a:avLst/>
              <a:gdLst/>
              <a:ahLst/>
              <a:cxnLst/>
              <a:rect l="l" t="t" r="r" b="b"/>
              <a:pathLst>
                <a:path w="3884929" h="2458720">
                  <a:moveTo>
                    <a:pt x="0" y="2458212"/>
                  </a:moveTo>
                  <a:lnTo>
                    <a:pt x="3884676" y="2458212"/>
                  </a:lnTo>
                  <a:lnTo>
                    <a:pt x="3884676" y="0"/>
                  </a:lnTo>
                  <a:lnTo>
                    <a:pt x="0" y="0"/>
                  </a:lnTo>
                  <a:lnTo>
                    <a:pt x="0" y="245821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543490" y="3860482"/>
            <a:ext cx="3913504" cy="2487295"/>
            <a:chOff x="3543490" y="3860482"/>
            <a:chExt cx="3913504" cy="24872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7778" y="3874770"/>
              <a:ext cx="3884676" cy="24582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57778" y="3874770"/>
              <a:ext cx="3884929" cy="2458720"/>
            </a:xfrm>
            <a:custGeom>
              <a:avLst/>
              <a:gdLst/>
              <a:ahLst/>
              <a:cxnLst/>
              <a:rect l="l" t="t" r="r" b="b"/>
              <a:pathLst>
                <a:path w="3884929" h="2458720">
                  <a:moveTo>
                    <a:pt x="0" y="2458211"/>
                  </a:moveTo>
                  <a:lnTo>
                    <a:pt x="3884676" y="2458211"/>
                  </a:lnTo>
                  <a:lnTo>
                    <a:pt x="3884676" y="0"/>
                  </a:lnTo>
                  <a:lnTo>
                    <a:pt x="0" y="0"/>
                  </a:lnTo>
                  <a:lnTo>
                    <a:pt x="0" y="24582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4424" y="115823"/>
            <a:ext cx="979932" cy="92963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297114" y="134302"/>
            <a:ext cx="1828800" cy="887094"/>
            <a:chOff x="1297114" y="134302"/>
            <a:chExt cx="1828800" cy="887094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23309" y="306451"/>
            <a:ext cx="44437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MOULDS</a:t>
            </a:r>
            <a:r>
              <a:rPr dirty="0" u="heavy" sz="2400" spc="-7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MANUFACTURED</a:t>
            </a:r>
            <a:endParaRPr sz="2400"/>
          </a:p>
        </p:txBody>
      </p:sp>
      <p:grpSp>
        <p:nvGrpSpPr>
          <p:cNvPr id="18" name="object 18"/>
          <p:cNvGrpSpPr/>
          <p:nvPr/>
        </p:nvGrpSpPr>
        <p:grpSpPr>
          <a:xfrm>
            <a:off x="7726997" y="3845433"/>
            <a:ext cx="4032250" cy="2515870"/>
            <a:chOff x="7726997" y="3845433"/>
            <a:chExt cx="4032250" cy="251587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5635" y="3874008"/>
              <a:ext cx="3974591" cy="245821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41284" y="3859720"/>
              <a:ext cx="4003675" cy="2487295"/>
            </a:xfrm>
            <a:custGeom>
              <a:avLst/>
              <a:gdLst/>
              <a:ahLst/>
              <a:cxnLst/>
              <a:rect l="l" t="t" r="r" b="b"/>
              <a:pathLst>
                <a:path w="4003675" h="2487295">
                  <a:moveTo>
                    <a:pt x="0" y="2486787"/>
                  </a:moveTo>
                  <a:lnTo>
                    <a:pt x="4003167" y="2486787"/>
                  </a:lnTo>
                  <a:lnTo>
                    <a:pt x="4003167" y="0"/>
                  </a:lnTo>
                  <a:lnTo>
                    <a:pt x="0" y="0"/>
                  </a:lnTo>
                  <a:lnTo>
                    <a:pt x="0" y="2486787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239268" y="2787395"/>
            <a:ext cx="2623185" cy="1792605"/>
            <a:chOff x="239268" y="2787395"/>
            <a:chExt cx="2623185" cy="1792605"/>
          </a:xfrm>
        </p:grpSpPr>
        <p:sp>
          <p:nvSpPr>
            <p:cNvPr id="22" name="object 22"/>
            <p:cNvSpPr/>
            <p:nvPr/>
          </p:nvSpPr>
          <p:spPr>
            <a:xfrm>
              <a:off x="239268" y="2787395"/>
              <a:ext cx="2623185" cy="431800"/>
            </a:xfrm>
            <a:custGeom>
              <a:avLst/>
              <a:gdLst/>
              <a:ahLst/>
              <a:cxnLst/>
              <a:rect l="l" t="t" r="r" b="b"/>
              <a:pathLst>
                <a:path w="2623185" h="431800">
                  <a:moveTo>
                    <a:pt x="2550922" y="0"/>
                  </a:moveTo>
                  <a:lnTo>
                    <a:pt x="71882" y="0"/>
                  </a:lnTo>
                  <a:lnTo>
                    <a:pt x="43901" y="5641"/>
                  </a:lnTo>
                  <a:lnTo>
                    <a:pt x="21053" y="21034"/>
                  </a:lnTo>
                  <a:lnTo>
                    <a:pt x="5648" y="43880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8" y="387411"/>
                  </a:lnTo>
                  <a:lnTo>
                    <a:pt x="21053" y="410257"/>
                  </a:lnTo>
                  <a:lnTo>
                    <a:pt x="43901" y="425650"/>
                  </a:lnTo>
                  <a:lnTo>
                    <a:pt x="71882" y="431291"/>
                  </a:lnTo>
                  <a:lnTo>
                    <a:pt x="2550922" y="431291"/>
                  </a:lnTo>
                  <a:lnTo>
                    <a:pt x="2578923" y="425650"/>
                  </a:lnTo>
                  <a:lnTo>
                    <a:pt x="2601769" y="410257"/>
                  </a:lnTo>
                  <a:lnTo>
                    <a:pt x="2617162" y="387411"/>
                  </a:lnTo>
                  <a:lnTo>
                    <a:pt x="2622804" y="359409"/>
                  </a:lnTo>
                  <a:lnTo>
                    <a:pt x="2622804" y="71881"/>
                  </a:lnTo>
                  <a:lnTo>
                    <a:pt x="2617162" y="43880"/>
                  </a:lnTo>
                  <a:lnTo>
                    <a:pt x="2601769" y="21034"/>
                  </a:lnTo>
                  <a:lnTo>
                    <a:pt x="2578923" y="5641"/>
                  </a:lnTo>
                  <a:lnTo>
                    <a:pt x="25509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39268" y="3241547"/>
              <a:ext cx="2623185" cy="1338580"/>
            </a:xfrm>
            <a:custGeom>
              <a:avLst/>
              <a:gdLst/>
              <a:ahLst/>
              <a:cxnLst/>
              <a:rect l="l" t="t" r="r" b="b"/>
              <a:pathLst>
                <a:path w="2623185" h="1338579">
                  <a:moveTo>
                    <a:pt x="2622804" y="978662"/>
                  </a:moveTo>
                  <a:lnTo>
                    <a:pt x="2617152" y="950671"/>
                  </a:lnTo>
                  <a:lnTo>
                    <a:pt x="2601760" y="927823"/>
                  </a:lnTo>
                  <a:lnTo>
                    <a:pt x="2578912" y="912431"/>
                  </a:lnTo>
                  <a:lnTo>
                    <a:pt x="2550922" y="906780"/>
                  </a:lnTo>
                  <a:lnTo>
                    <a:pt x="71882" y="906780"/>
                  </a:lnTo>
                  <a:lnTo>
                    <a:pt x="43891" y="912431"/>
                  </a:lnTo>
                  <a:lnTo>
                    <a:pt x="21043" y="927823"/>
                  </a:lnTo>
                  <a:lnTo>
                    <a:pt x="5638" y="950671"/>
                  </a:lnTo>
                  <a:lnTo>
                    <a:pt x="0" y="978662"/>
                  </a:lnTo>
                  <a:lnTo>
                    <a:pt x="0" y="1266190"/>
                  </a:lnTo>
                  <a:lnTo>
                    <a:pt x="5638" y="1294193"/>
                  </a:lnTo>
                  <a:lnTo>
                    <a:pt x="21043" y="1317040"/>
                  </a:lnTo>
                  <a:lnTo>
                    <a:pt x="43891" y="1332433"/>
                  </a:lnTo>
                  <a:lnTo>
                    <a:pt x="71882" y="1338072"/>
                  </a:lnTo>
                  <a:lnTo>
                    <a:pt x="2550922" y="1338072"/>
                  </a:lnTo>
                  <a:lnTo>
                    <a:pt x="2578912" y="1332433"/>
                  </a:lnTo>
                  <a:lnTo>
                    <a:pt x="2601760" y="1317040"/>
                  </a:lnTo>
                  <a:lnTo>
                    <a:pt x="2617152" y="1294193"/>
                  </a:lnTo>
                  <a:lnTo>
                    <a:pt x="2622804" y="1266190"/>
                  </a:lnTo>
                  <a:lnTo>
                    <a:pt x="2622804" y="978662"/>
                  </a:lnTo>
                  <a:close/>
                </a:path>
                <a:path w="2623185" h="1338579">
                  <a:moveTo>
                    <a:pt x="2622804" y="524510"/>
                  </a:moveTo>
                  <a:lnTo>
                    <a:pt x="2617152" y="496519"/>
                  </a:lnTo>
                  <a:lnTo>
                    <a:pt x="2601760" y="473671"/>
                  </a:lnTo>
                  <a:lnTo>
                    <a:pt x="2578912" y="458279"/>
                  </a:lnTo>
                  <a:lnTo>
                    <a:pt x="2550922" y="452628"/>
                  </a:lnTo>
                  <a:lnTo>
                    <a:pt x="71882" y="452628"/>
                  </a:lnTo>
                  <a:lnTo>
                    <a:pt x="43891" y="458279"/>
                  </a:lnTo>
                  <a:lnTo>
                    <a:pt x="21043" y="473671"/>
                  </a:lnTo>
                  <a:lnTo>
                    <a:pt x="5638" y="496519"/>
                  </a:lnTo>
                  <a:lnTo>
                    <a:pt x="0" y="524510"/>
                  </a:lnTo>
                  <a:lnTo>
                    <a:pt x="0" y="812038"/>
                  </a:lnTo>
                  <a:lnTo>
                    <a:pt x="5638" y="840041"/>
                  </a:lnTo>
                  <a:lnTo>
                    <a:pt x="21043" y="862888"/>
                  </a:lnTo>
                  <a:lnTo>
                    <a:pt x="43891" y="878281"/>
                  </a:lnTo>
                  <a:lnTo>
                    <a:pt x="71882" y="883920"/>
                  </a:lnTo>
                  <a:lnTo>
                    <a:pt x="2550922" y="883920"/>
                  </a:lnTo>
                  <a:lnTo>
                    <a:pt x="2578912" y="878281"/>
                  </a:lnTo>
                  <a:lnTo>
                    <a:pt x="2601760" y="862888"/>
                  </a:lnTo>
                  <a:lnTo>
                    <a:pt x="2617152" y="840041"/>
                  </a:lnTo>
                  <a:lnTo>
                    <a:pt x="2622804" y="812038"/>
                  </a:lnTo>
                  <a:lnTo>
                    <a:pt x="2622804" y="524510"/>
                  </a:lnTo>
                  <a:close/>
                </a:path>
                <a:path w="2623185" h="1338579">
                  <a:moveTo>
                    <a:pt x="2622804" y="71628"/>
                  </a:moveTo>
                  <a:lnTo>
                    <a:pt x="2617165" y="43776"/>
                  </a:lnTo>
                  <a:lnTo>
                    <a:pt x="2601798" y="21005"/>
                  </a:lnTo>
                  <a:lnTo>
                    <a:pt x="2579027" y="5638"/>
                  </a:lnTo>
                  <a:lnTo>
                    <a:pt x="2551176" y="0"/>
                  </a:lnTo>
                  <a:lnTo>
                    <a:pt x="71628" y="0"/>
                  </a:lnTo>
                  <a:lnTo>
                    <a:pt x="43738" y="5638"/>
                  </a:lnTo>
                  <a:lnTo>
                    <a:pt x="20967" y="21005"/>
                  </a:lnTo>
                  <a:lnTo>
                    <a:pt x="5626" y="43776"/>
                  </a:lnTo>
                  <a:lnTo>
                    <a:pt x="0" y="71628"/>
                  </a:lnTo>
                  <a:lnTo>
                    <a:pt x="0" y="358140"/>
                  </a:lnTo>
                  <a:lnTo>
                    <a:pt x="5626" y="386003"/>
                  </a:lnTo>
                  <a:lnTo>
                    <a:pt x="20967" y="408774"/>
                  </a:lnTo>
                  <a:lnTo>
                    <a:pt x="43738" y="424141"/>
                  </a:lnTo>
                  <a:lnTo>
                    <a:pt x="71628" y="429768"/>
                  </a:lnTo>
                  <a:lnTo>
                    <a:pt x="2551176" y="429768"/>
                  </a:lnTo>
                  <a:lnTo>
                    <a:pt x="2579027" y="424141"/>
                  </a:lnTo>
                  <a:lnTo>
                    <a:pt x="2601798" y="408774"/>
                  </a:lnTo>
                  <a:lnTo>
                    <a:pt x="2617165" y="386003"/>
                  </a:lnTo>
                  <a:lnTo>
                    <a:pt x="2622804" y="358140"/>
                  </a:lnTo>
                  <a:lnTo>
                    <a:pt x="2622804" y="7162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10006" y="2827146"/>
            <a:ext cx="1879600" cy="166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Tools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/Year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Multi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cavities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molds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Molds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Hot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Runner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Molds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0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6286" y="1106068"/>
            <a:ext cx="5740785" cy="55885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24" y="115823"/>
            <a:ext cx="979932" cy="9296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97114" y="134302"/>
            <a:ext cx="1828800" cy="887094"/>
            <a:chOff x="1297114" y="134302"/>
            <a:chExt cx="1828800" cy="887094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40658" y="306451"/>
            <a:ext cx="42144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DEVELOPMENT</a:t>
            </a:r>
            <a:r>
              <a:rPr dirty="0" u="heavy" sz="2400" spc="-5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PROCESS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220" y="1189101"/>
            <a:ext cx="3666490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584200" algn="l"/>
                <a:tab pos="584835" algn="l"/>
              </a:tabLst>
            </a:pPr>
            <a:r>
              <a:rPr dirty="0" sz="2000" spc="-15">
                <a:latin typeface="Georgia"/>
                <a:cs typeface="Georgia"/>
              </a:rPr>
              <a:t>M</a:t>
            </a:r>
            <a:r>
              <a:rPr dirty="0" sz="2000" spc="-10">
                <a:latin typeface="Georgia"/>
                <a:cs typeface="Georgia"/>
              </a:rPr>
              <a:t>et</a:t>
            </a:r>
            <a:r>
              <a:rPr dirty="0" sz="2000" spc="-15">
                <a:latin typeface="Georgia"/>
                <a:cs typeface="Georgia"/>
              </a:rPr>
              <a:t>a</a:t>
            </a:r>
            <a:r>
              <a:rPr dirty="0" sz="2000">
                <a:latin typeface="Georgia"/>
                <a:cs typeface="Georgia"/>
              </a:rPr>
              <a:t>l</a:t>
            </a:r>
            <a:r>
              <a:rPr dirty="0" sz="2000" spc="-25">
                <a:latin typeface="Georgia"/>
                <a:cs typeface="Georgia"/>
              </a:rPr>
              <a:t> </a:t>
            </a:r>
            <a:r>
              <a:rPr dirty="0" sz="2000" spc="-125">
                <a:latin typeface="Georgia"/>
                <a:cs typeface="Georgia"/>
              </a:rPr>
              <a:t>T</a:t>
            </a:r>
            <a:r>
              <a:rPr dirty="0" sz="2000">
                <a:latin typeface="Georgia"/>
                <a:cs typeface="Georgia"/>
              </a:rPr>
              <a:t>o</a:t>
            </a:r>
            <a:r>
              <a:rPr dirty="0" sz="2000" spc="-23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plasti</a:t>
            </a:r>
            <a:r>
              <a:rPr dirty="0" sz="2000">
                <a:latin typeface="Georgia"/>
                <a:cs typeface="Georgia"/>
              </a:rPr>
              <a:t>c</a:t>
            </a:r>
            <a:r>
              <a:rPr dirty="0" sz="2000" spc="-10">
                <a:latin typeface="Georgia"/>
                <a:cs typeface="Georgia"/>
              </a:rPr>
              <a:t> </a:t>
            </a:r>
            <a:r>
              <a:rPr dirty="0" sz="2000" spc="-15">
                <a:latin typeface="Georgia"/>
                <a:cs typeface="Georgia"/>
              </a:rPr>
              <a:t>Co</a:t>
            </a:r>
            <a:r>
              <a:rPr dirty="0" sz="2000" spc="-10">
                <a:latin typeface="Georgia"/>
                <a:cs typeface="Georgia"/>
              </a:rPr>
              <a:t>n</a:t>
            </a:r>
            <a:r>
              <a:rPr dirty="0" sz="2000" spc="-15">
                <a:latin typeface="Georgia"/>
                <a:cs typeface="Georgia"/>
              </a:rPr>
              <a:t>v</a:t>
            </a:r>
            <a:r>
              <a:rPr dirty="0" sz="2000" spc="-10">
                <a:latin typeface="Georgia"/>
                <a:cs typeface="Georgia"/>
              </a:rPr>
              <a:t>e</a:t>
            </a:r>
            <a:r>
              <a:rPr dirty="0" sz="2000" spc="-20">
                <a:latin typeface="Georgia"/>
                <a:cs typeface="Georgia"/>
              </a:rPr>
              <a:t>r</a:t>
            </a:r>
            <a:r>
              <a:rPr dirty="0" sz="2000" spc="-15">
                <a:latin typeface="Georgia"/>
                <a:cs typeface="Georgia"/>
              </a:rPr>
              <a:t>sio</a:t>
            </a:r>
            <a:r>
              <a:rPr dirty="0" sz="2000">
                <a:latin typeface="Georgia"/>
                <a:cs typeface="Georgia"/>
              </a:rPr>
              <a:t>n</a:t>
            </a:r>
            <a:endParaRPr sz="2000">
              <a:latin typeface="Georgia"/>
              <a:cs typeface="Georgia"/>
            </a:endParaRPr>
          </a:p>
          <a:p>
            <a:pPr marL="584200" marR="79375" indent="-572135">
              <a:lnSpc>
                <a:spcPct val="100000"/>
              </a:lnSpc>
              <a:buFont typeface="Arial MT"/>
              <a:buChar char="•"/>
              <a:tabLst>
                <a:tab pos="584200" algn="l"/>
                <a:tab pos="584835" algn="l"/>
              </a:tabLst>
            </a:pPr>
            <a:r>
              <a:rPr dirty="0" sz="2000" spc="-5">
                <a:latin typeface="Georgia"/>
                <a:cs typeface="Georgia"/>
              </a:rPr>
              <a:t>Soft </a:t>
            </a:r>
            <a:r>
              <a:rPr dirty="0" sz="2000" spc="-40">
                <a:latin typeface="Georgia"/>
                <a:cs typeface="Georgia"/>
              </a:rPr>
              <a:t>Tooling(Prototype) </a:t>
            </a:r>
            <a:r>
              <a:rPr dirty="0" sz="2000" spc="-35">
                <a:latin typeface="Georgia"/>
                <a:cs typeface="Georgia"/>
              </a:rPr>
              <a:t> </a:t>
            </a:r>
            <a:r>
              <a:rPr dirty="0" sz="2000" spc="-40">
                <a:latin typeface="Georgia"/>
                <a:cs typeface="Georgia"/>
              </a:rPr>
              <a:t>Ha</a:t>
            </a:r>
            <a:r>
              <a:rPr dirty="0" sz="2000" spc="-45">
                <a:latin typeface="Georgia"/>
                <a:cs typeface="Georgia"/>
              </a:rPr>
              <a:t>r</a:t>
            </a:r>
            <a:r>
              <a:rPr dirty="0" sz="2000" spc="-35">
                <a:latin typeface="Georgia"/>
                <a:cs typeface="Georgia"/>
              </a:rPr>
              <a:t>den</a:t>
            </a:r>
            <a:r>
              <a:rPr dirty="0" sz="2000" spc="-45">
                <a:latin typeface="Georgia"/>
                <a:cs typeface="Georgia"/>
              </a:rPr>
              <a:t>e</a:t>
            </a:r>
            <a:r>
              <a:rPr dirty="0" sz="2000">
                <a:latin typeface="Georgia"/>
                <a:cs typeface="Georgia"/>
              </a:rPr>
              <a:t>d</a:t>
            </a:r>
            <a:r>
              <a:rPr dirty="0" sz="2000" spc="-110">
                <a:latin typeface="Georgia"/>
                <a:cs typeface="Georgia"/>
              </a:rPr>
              <a:t> </a:t>
            </a:r>
            <a:r>
              <a:rPr dirty="0" sz="2000" spc="-35">
                <a:latin typeface="Georgia"/>
                <a:cs typeface="Georgia"/>
              </a:rPr>
              <a:t>P</a:t>
            </a:r>
            <a:r>
              <a:rPr dirty="0" sz="2000" spc="-45">
                <a:latin typeface="Georgia"/>
                <a:cs typeface="Georgia"/>
              </a:rPr>
              <a:t>r</a:t>
            </a:r>
            <a:r>
              <a:rPr dirty="0" sz="2000" spc="-40">
                <a:latin typeface="Georgia"/>
                <a:cs typeface="Georgia"/>
              </a:rPr>
              <a:t>o</a:t>
            </a:r>
            <a:r>
              <a:rPr dirty="0" sz="2000" spc="-35">
                <a:latin typeface="Georgia"/>
                <a:cs typeface="Georgia"/>
              </a:rPr>
              <a:t>d</a:t>
            </a:r>
            <a:r>
              <a:rPr dirty="0" sz="2000" spc="-40">
                <a:latin typeface="Georgia"/>
                <a:cs typeface="Georgia"/>
              </a:rPr>
              <a:t>u</a:t>
            </a:r>
            <a:r>
              <a:rPr dirty="0" sz="2000" spc="-35">
                <a:latin typeface="Georgia"/>
                <a:cs typeface="Georgia"/>
              </a:rPr>
              <a:t>ct</a:t>
            </a:r>
            <a:r>
              <a:rPr dirty="0" sz="2000" spc="-40">
                <a:latin typeface="Georgia"/>
                <a:cs typeface="Georgia"/>
              </a:rPr>
              <a:t>i</a:t>
            </a:r>
            <a:r>
              <a:rPr dirty="0" sz="2000" spc="-50">
                <a:latin typeface="Georgia"/>
                <a:cs typeface="Georgia"/>
              </a:rPr>
              <a:t>o</a:t>
            </a:r>
            <a:r>
              <a:rPr dirty="0" sz="2000">
                <a:latin typeface="Georgia"/>
                <a:cs typeface="Georgia"/>
              </a:rPr>
              <a:t>n</a:t>
            </a:r>
            <a:r>
              <a:rPr dirty="0" sz="2000" spc="-110">
                <a:latin typeface="Georgia"/>
                <a:cs typeface="Georgia"/>
              </a:rPr>
              <a:t> </a:t>
            </a:r>
            <a:r>
              <a:rPr dirty="0" sz="2000" spc="-35">
                <a:latin typeface="Georgia"/>
                <a:cs typeface="Georgia"/>
              </a:rPr>
              <a:t>t</a:t>
            </a:r>
            <a:r>
              <a:rPr dirty="0" sz="2000" spc="-40">
                <a:latin typeface="Georgia"/>
                <a:cs typeface="Georgia"/>
              </a:rPr>
              <a:t>oo</a:t>
            </a:r>
            <a:r>
              <a:rPr dirty="0" sz="2000" spc="-35">
                <a:latin typeface="Georgia"/>
                <a:cs typeface="Georgia"/>
              </a:rPr>
              <a:t>l</a:t>
            </a:r>
            <a:r>
              <a:rPr dirty="0" sz="2000" spc="-40">
                <a:latin typeface="Georgia"/>
                <a:cs typeface="Georgia"/>
              </a:rPr>
              <a:t>s</a:t>
            </a:r>
            <a:r>
              <a:rPr dirty="0" sz="200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44696" y="1197863"/>
            <a:ext cx="6362700" cy="4500880"/>
            <a:chOff x="4044696" y="1197863"/>
            <a:chExt cx="6362700" cy="4500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0692" y="2956559"/>
              <a:ext cx="3346704" cy="27035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4696" y="2956559"/>
              <a:ext cx="2683763" cy="27416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7444" y="1197863"/>
              <a:ext cx="1995875" cy="175869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431" y="2956560"/>
            <a:ext cx="2923032" cy="276910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27526" y="306451"/>
            <a:ext cx="40398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RECENT</a:t>
            </a:r>
            <a:r>
              <a:rPr dirty="0" u="heavy" sz="2400" spc="-6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DEVELOPMENT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0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124" y="1194308"/>
            <a:ext cx="2623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400" spc="-10">
                <a:latin typeface="Georgia"/>
                <a:cs typeface="Georgia"/>
              </a:rPr>
              <a:t>O</a:t>
            </a:r>
            <a:r>
              <a:rPr dirty="0" sz="2400" spc="-10">
                <a:latin typeface="Georgia"/>
                <a:cs typeface="Georgia"/>
              </a:rPr>
              <a:t>ver</a:t>
            </a:r>
            <a:r>
              <a:rPr dirty="0" sz="2400" spc="-65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Moulding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626" y="1801717"/>
            <a:ext cx="3613243" cy="32815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0386" y="1933185"/>
            <a:ext cx="3538002" cy="29352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2078735"/>
            <a:ext cx="2878836" cy="268224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27526" y="306451"/>
            <a:ext cx="40398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RECENT</a:t>
            </a:r>
            <a:r>
              <a:rPr dirty="0" u="heavy" sz="2400" spc="-6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DEVELOPMENT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9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220" y="1243329"/>
            <a:ext cx="35375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4200" algn="l"/>
                <a:tab pos="584835" algn="l"/>
              </a:tabLst>
            </a:pPr>
            <a:r>
              <a:rPr dirty="0" sz="2400" spc="-10">
                <a:latin typeface="Georgia"/>
                <a:cs typeface="Georgia"/>
              </a:rPr>
              <a:t>W</a:t>
            </a:r>
            <a:r>
              <a:rPr dirty="0" sz="2400" spc="-10">
                <a:latin typeface="Georgia"/>
                <a:cs typeface="Georgia"/>
              </a:rPr>
              <a:t>ith</a:t>
            </a:r>
            <a:r>
              <a:rPr dirty="0" sz="2400" spc="-75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gear</a:t>
            </a:r>
            <a:r>
              <a:rPr dirty="0" sz="2400" spc="-50">
                <a:latin typeface="Georgia"/>
                <a:cs typeface="Georgia"/>
              </a:rPr>
              <a:t> </a:t>
            </a:r>
            <a:r>
              <a:rPr dirty="0" sz="2400" spc="-15">
                <a:latin typeface="Georgia"/>
                <a:cs typeface="Georgia"/>
              </a:rPr>
              <a:t>Mechanism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048" y="2336132"/>
            <a:ext cx="3340231" cy="29104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82096" y="2138188"/>
            <a:ext cx="4802505" cy="4566285"/>
            <a:chOff x="4482096" y="2138188"/>
            <a:chExt cx="4802505" cy="4566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2096" y="2138188"/>
              <a:ext cx="3419771" cy="25633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5324" y="4392167"/>
              <a:ext cx="1738883" cy="231190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93663" y="2008716"/>
            <a:ext cx="1769966" cy="317672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27526" y="306451"/>
            <a:ext cx="40398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RECENT</a:t>
            </a:r>
            <a:r>
              <a:rPr dirty="0" u="heavy" sz="2400" spc="-6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DEVELOPMENT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0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4528" y="4015740"/>
            <a:ext cx="2639562" cy="21762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7304" y="4062984"/>
            <a:ext cx="2715729" cy="21305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4528" y="1222247"/>
            <a:ext cx="3008341" cy="22555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7304" y="1420367"/>
            <a:ext cx="2961131" cy="22037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927" y="4015740"/>
            <a:ext cx="1802892" cy="20894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424" y="1420367"/>
            <a:ext cx="2513076" cy="18608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4424" y="115823"/>
            <a:ext cx="979932" cy="9296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297114" y="134302"/>
            <a:ext cx="1828800" cy="887094"/>
            <a:chOff x="1297114" y="134302"/>
            <a:chExt cx="1828800" cy="887094"/>
          </a:xfrm>
        </p:grpSpPr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27526" y="306451"/>
            <a:ext cx="40398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RECENT</a:t>
            </a:r>
            <a:r>
              <a:rPr dirty="0" u="heavy" sz="2400" spc="-7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DEVELOPMENT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2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8" y="2125979"/>
            <a:ext cx="3560064" cy="2606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6691" y="1876724"/>
            <a:ext cx="2990753" cy="31045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9390" y="1842516"/>
            <a:ext cx="3507490" cy="3172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3468" y="1428114"/>
            <a:ext cx="197103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1F5F"/>
                </a:solidFill>
                <a:latin typeface="Georgia"/>
                <a:cs typeface="Georgia"/>
              </a:rPr>
              <a:t>VMC</a:t>
            </a:r>
            <a:r>
              <a:rPr dirty="0" sz="2000" spc="-8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Machines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3627" y="5295138"/>
            <a:ext cx="17551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MAKINO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TS-105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4296" y="5295138"/>
            <a:ext cx="1775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HAAS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VMC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VF-4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0383" y="5295138"/>
            <a:ext cx="1957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HAAS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VMC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VF-2-1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031996" y="306451"/>
            <a:ext cx="36264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MACHINE</a:t>
            </a:r>
            <a:r>
              <a:rPr dirty="0" u="heavy" sz="2400" spc="-6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FACILITIES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9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170" y="5945225"/>
            <a:ext cx="2874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MITSUBISHI</a:t>
            </a:r>
            <a:r>
              <a:rPr dirty="0" sz="1800" spc="55">
                <a:latin typeface="Georgia"/>
                <a:cs typeface="Georgia"/>
              </a:rPr>
              <a:t> </a:t>
            </a:r>
            <a:r>
              <a:rPr dirty="0" sz="1800" spc="5">
                <a:latin typeface="Georgia"/>
                <a:cs typeface="Georgia"/>
              </a:rPr>
              <a:t>EDM</a:t>
            </a:r>
            <a:r>
              <a:rPr dirty="0" sz="1800" spc="4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-</a:t>
            </a:r>
            <a:r>
              <a:rPr dirty="0" sz="1800" spc="-8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EA12S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" y="1708404"/>
            <a:ext cx="2743199" cy="38465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3468" y="1326895"/>
            <a:ext cx="186308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1F5F"/>
                </a:solidFill>
                <a:latin typeface="Georgia"/>
                <a:cs typeface="Georgia"/>
              </a:rPr>
              <a:t>EDM</a:t>
            </a:r>
            <a:r>
              <a:rPr dirty="0" sz="2000" spc="-6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Machine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7071" y="2200655"/>
            <a:ext cx="3017520" cy="34305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8491" y="1778955"/>
            <a:ext cx="3512819" cy="38522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95494" y="5938520"/>
            <a:ext cx="2722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MITSUBISHI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EDM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–SG12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3185" y="5938520"/>
            <a:ext cx="3239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DM</a:t>
            </a:r>
            <a:r>
              <a:rPr dirty="0" sz="1800" spc="1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ELECTRONICA</a:t>
            </a:r>
            <a:r>
              <a:rPr dirty="0" sz="1800" spc="1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D300</a:t>
            </a:r>
            <a:r>
              <a:rPr dirty="0" sz="1800" spc="-5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ZNC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031996" y="306451"/>
            <a:ext cx="36264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MACHINE</a:t>
            </a:r>
            <a:r>
              <a:rPr dirty="0" u="heavy" sz="2400" spc="-6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FACILITIES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9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1402" y="1605533"/>
            <a:ext cx="2968752" cy="327660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97114" y="1591246"/>
          <a:ext cx="9629140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9105"/>
                <a:gridCol w="3200399"/>
                <a:gridCol w="3386454"/>
              </a:tblGrid>
              <a:tr h="327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1114" y="1605533"/>
            <a:ext cx="3139440" cy="3276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1514" y="1605533"/>
            <a:ext cx="3355848" cy="3276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36877" y="5112511"/>
            <a:ext cx="2741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Georgia"/>
                <a:cs typeface="Georgia"/>
              </a:rPr>
              <a:t>W</a:t>
            </a:r>
            <a:r>
              <a:rPr dirty="0" sz="1800" spc="-10">
                <a:latin typeface="Georgia"/>
                <a:cs typeface="Georgia"/>
              </a:rPr>
              <a:t>a</a:t>
            </a:r>
            <a:r>
              <a:rPr dirty="0" sz="1800" spc="-20">
                <a:latin typeface="Georgia"/>
                <a:cs typeface="Georgia"/>
              </a:rPr>
              <a:t>r</a:t>
            </a:r>
            <a:r>
              <a:rPr dirty="0" sz="1800" spc="-10">
                <a:latin typeface="Georgia"/>
                <a:cs typeface="Georgia"/>
              </a:rPr>
              <a:t>j</a:t>
            </a:r>
            <a:r>
              <a:rPr dirty="0" sz="1800">
                <a:latin typeface="Georgia"/>
                <a:cs typeface="Georgia"/>
              </a:rPr>
              <a:t>e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 spc="-10">
                <a:latin typeface="Georgia"/>
                <a:cs typeface="Georgia"/>
              </a:rPr>
              <a:t>P</a:t>
            </a:r>
            <a:r>
              <a:rPr dirty="0" sz="1800" spc="-5">
                <a:latin typeface="Georgia"/>
                <a:cs typeface="Georgia"/>
              </a:rPr>
              <a:t>l</a:t>
            </a:r>
            <a:r>
              <a:rPr dirty="0" sz="1800">
                <a:latin typeface="Georgia"/>
                <a:cs typeface="Georgia"/>
              </a:rPr>
              <a:t>ant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–</a:t>
            </a:r>
            <a:r>
              <a:rPr dirty="0" sz="1800" spc="-5">
                <a:latin typeface="Georgia"/>
                <a:cs typeface="Georgia"/>
              </a:rPr>
              <a:t> 1</a:t>
            </a:r>
            <a:r>
              <a:rPr dirty="0" sz="1800">
                <a:latin typeface="Georgia"/>
                <a:cs typeface="Georgia"/>
              </a:rPr>
              <a:t>994</a:t>
            </a:r>
            <a:r>
              <a:rPr dirty="0" sz="1800" spc="-85">
                <a:latin typeface="Georgia"/>
                <a:cs typeface="Georgia"/>
              </a:rPr>
              <a:t> </a:t>
            </a:r>
            <a:r>
              <a:rPr dirty="0" sz="1800" spc="-60">
                <a:latin typeface="Georgia"/>
                <a:cs typeface="Georgia"/>
              </a:rPr>
              <a:t>t</a:t>
            </a:r>
            <a:r>
              <a:rPr dirty="0" sz="1800">
                <a:latin typeface="Georgia"/>
                <a:cs typeface="Georgia"/>
              </a:rPr>
              <a:t>o</a:t>
            </a:r>
            <a:r>
              <a:rPr dirty="0" sz="1800" spc="-10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20</a:t>
            </a:r>
            <a:r>
              <a:rPr dirty="0" sz="1800" spc="-5">
                <a:latin typeface="Georgia"/>
                <a:cs typeface="Georgia"/>
              </a:rPr>
              <a:t>1</a:t>
            </a:r>
            <a:r>
              <a:rPr dirty="0" sz="1800">
                <a:latin typeface="Georgia"/>
                <a:cs typeface="Georgia"/>
              </a:rPr>
              <a:t>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3963" y="5112511"/>
            <a:ext cx="2565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Hinjewadi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Plant</a:t>
            </a:r>
            <a:r>
              <a:rPr dirty="0" sz="1800" spc="-6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1</a:t>
            </a:r>
            <a:r>
              <a:rPr dirty="0" sz="1800" spc="-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–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2010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0598" y="5661152"/>
            <a:ext cx="1316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Georgia"/>
                <a:cs typeface="Georgia"/>
              </a:rPr>
              <a:t>Tool</a:t>
            </a:r>
            <a:r>
              <a:rPr dirty="0" sz="1800" spc="-50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Room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9966" y="5112511"/>
            <a:ext cx="2527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Hinjewadi</a:t>
            </a:r>
            <a:r>
              <a:rPr dirty="0" sz="1800" spc="-45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Plant  </a:t>
            </a:r>
            <a:r>
              <a:rPr dirty="0" sz="1800" spc="-10">
                <a:latin typeface="Georgia"/>
                <a:cs typeface="Georgia"/>
              </a:rPr>
              <a:t>2-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2018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34933" y="5687059"/>
            <a:ext cx="22771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Georgia"/>
                <a:cs typeface="Georgia"/>
              </a:rPr>
              <a:t>Injection</a:t>
            </a:r>
            <a:r>
              <a:rPr dirty="0" sz="1800" spc="-85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Moulding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09720" y="306451"/>
            <a:ext cx="34709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PLANTS</a:t>
            </a:r>
            <a:r>
              <a:rPr dirty="0" u="heavy" sz="2400" spc="-3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20">
                <a:uFill>
                  <a:solidFill>
                    <a:srgbClr val="001F5F"/>
                  </a:solidFill>
                </a:uFill>
              </a:rPr>
              <a:t>OVERVIEWS</a:t>
            </a:r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468" y="1161033"/>
            <a:ext cx="22637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Wirecut</a:t>
            </a:r>
            <a:r>
              <a:rPr dirty="0" sz="2000" spc="-6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Machine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515" y="1942188"/>
            <a:ext cx="3702997" cy="34354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3696" y="1661534"/>
            <a:ext cx="3139004" cy="38386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89177" y="5759297"/>
            <a:ext cx="4242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Georgia"/>
                <a:cs typeface="Georgia"/>
              </a:rPr>
              <a:t>Mitsubishi</a:t>
            </a:r>
            <a:r>
              <a:rPr dirty="0" sz="1800" spc="-40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MV-1200S</a:t>
            </a:r>
            <a:r>
              <a:rPr dirty="0" sz="1800" spc="-25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CNC</a:t>
            </a:r>
            <a:r>
              <a:rPr dirty="0" sz="1800" spc="-25" b="1">
                <a:latin typeface="Georgia"/>
                <a:cs typeface="Georgia"/>
              </a:rPr>
              <a:t> </a:t>
            </a:r>
            <a:r>
              <a:rPr dirty="0" sz="1800" b="1">
                <a:latin typeface="Georgia"/>
                <a:cs typeface="Georgia"/>
              </a:rPr>
              <a:t>Wire-cut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6216" y="5759297"/>
            <a:ext cx="34880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Georgia"/>
                <a:cs typeface="Georgia"/>
              </a:rPr>
              <a:t>Sparkonix</a:t>
            </a:r>
            <a:r>
              <a:rPr dirty="0" sz="1800" spc="5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EDM</a:t>
            </a:r>
            <a:r>
              <a:rPr dirty="0" sz="1800" b="1">
                <a:latin typeface="Georgia"/>
                <a:cs typeface="Georgia"/>
              </a:rPr>
              <a:t> Drill</a:t>
            </a:r>
            <a:r>
              <a:rPr dirty="0" sz="1800" spc="-10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Speed</a:t>
            </a:r>
            <a:r>
              <a:rPr dirty="0" sz="1800" spc="-10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ii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31996" y="306451"/>
            <a:ext cx="36264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MACHINE</a:t>
            </a:r>
            <a:r>
              <a:rPr dirty="0" u="heavy" sz="2400" spc="-6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FACILITIES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8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468" y="1161033"/>
            <a:ext cx="30734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Conventional</a:t>
            </a:r>
            <a:r>
              <a:rPr dirty="0" sz="2000" spc="-4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Machines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31996" y="306451"/>
            <a:ext cx="36264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MACHINE</a:t>
            </a:r>
            <a:r>
              <a:rPr dirty="0" u="heavy" sz="2400" spc="-6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FACILITIES</a:t>
            </a:r>
            <a:endParaRPr sz="240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4424" y="1754123"/>
            <a:ext cx="3486912" cy="302361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63600" y="5277358"/>
            <a:ext cx="231267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LMW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CNC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Lathe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With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Fanuc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Controller.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11167" y="1883664"/>
            <a:ext cx="4256532" cy="291376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007102" y="5416092"/>
            <a:ext cx="2181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Kent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Surface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Grinder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87053" y="5277739"/>
            <a:ext cx="1866264" cy="58801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50165">
              <a:lnSpc>
                <a:spcPts val="2270"/>
              </a:lnSpc>
              <a:spcBef>
                <a:spcPts val="85"/>
              </a:spcBef>
            </a:pPr>
            <a:r>
              <a:rPr dirty="0" sz="1800" spc="-5">
                <a:latin typeface="Georgia"/>
                <a:cs typeface="Georgia"/>
              </a:rPr>
              <a:t>Okamato Surface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Grinding</a:t>
            </a:r>
            <a:r>
              <a:rPr dirty="0" sz="1800" spc="-9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Machine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2000" y="1661160"/>
            <a:ext cx="3465576" cy="331317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9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869" y="1217802"/>
            <a:ext cx="13538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5" b="1">
                <a:solidFill>
                  <a:srgbClr val="001F5F"/>
                </a:solidFill>
                <a:latin typeface="Georgia"/>
                <a:cs typeface="Georgia"/>
              </a:rPr>
              <a:t>Metrology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1411" y="1883664"/>
            <a:ext cx="2267711" cy="26898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883664"/>
            <a:ext cx="2267711" cy="26898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424" y="2015788"/>
            <a:ext cx="2548128" cy="24708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2611" y="1901951"/>
            <a:ext cx="1830324" cy="2819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56361" y="4831207"/>
            <a:ext cx="212344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eorgia"/>
                <a:cs typeface="Georgia"/>
              </a:rPr>
              <a:t>Vision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Measurement</a:t>
            </a:r>
            <a:endParaRPr sz="1800">
              <a:latin typeface="Georgia"/>
              <a:cs typeface="Georgia"/>
            </a:endParaRPr>
          </a:p>
          <a:p>
            <a:pPr algn="ctr" marL="635">
              <a:lnSpc>
                <a:spcPct val="100000"/>
              </a:lnSpc>
            </a:pPr>
            <a:r>
              <a:rPr dirty="0" sz="1800">
                <a:latin typeface="Georgia"/>
                <a:cs typeface="Georgia"/>
              </a:rPr>
              <a:t>System</a:t>
            </a:r>
            <a:endParaRPr sz="1800">
              <a:latin typeface="Georgia"/>
              <a:cs typeface="Georgia"/>
            </a:endParaRPr>
          </a:p>
          <a:p>
            <a:pPr algn="ctr" marL="55880">
              <a:lnSpc>
                <a:spcPct val="100000"/>
              </a:lnSpc>
            </a:pPr>
            <a:r>
              <a:rPr dirty="0" sz="1800">
                <a:latin typeface="Georgia"/>
                <a:cs typeface="Georgia"/>
              </a:rPr>
              <a:t>-</a:t>
            </a:r>
            <a:r>
              <a:rPr dirty="0" sz="1800" spc="-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Mitutoyo</a:t>
            </a:r>
            <a:r>
              <a:rPr dirty="0" sz="1800" spc="-1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M/C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2208" y="5108575"/>
            <a:ext cx="15773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Muffle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Furnace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9452" y="4980889"/>
            <a:ext cx="18542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Height</a:t>
            </a:r>
            <a:r>
              <a:rPr dirty="0" sz="1800" spc="-4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Measuring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Gauge</a:t>
            </a:r>
            <a:r>
              <a:rPr dirty="0" sz="1800" spc="1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- 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Trimos_v7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4967" y="4969891"/>
            <a:ext cx="16878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Profile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Projector</a:t>
            </a:r>
            <a:endParaRPr sz="1800">
              <a:latin typeface="Georgia"/>
              <a:cs typeface="Georgia"/>
            </a:endParaRPr>
          </a:p>
          <a:p>
            <a:pPr algn="ctr" marL="53340">
              <a:lnSpc>
                <a:spcPct val="100000"/>
              </a:lnSpc>
            </a:pPr>
            <a:r>
              <a:rPr dirty="0" sz="1800">
                <a:latin typeface="Georgia"/>
                <a:cs typeface="Georgia"/>
              </a:rPr>
              <a:t>-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Mitutoyo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31996" y="306451"/>
            <a:ext cx="36264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MACHINE</a:t>
            </a:r>
            <a:r>
              <a:rPr dirty="0" u="heavy" sz="2400" spc="-6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FACILITIES</a:t>
            </a:r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0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249680"/>
            <a:ext cx="5675376" cy="29169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24" y="115823"/>
            <a:ext cx="979932" cy="9296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97114" y="134302"/>
            <a:ext cx="1828800" cy="887094"/>
            <a:chOff x="1297114" y="134302"/>
            <a:chExt cx="1828800" cy="887094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56123" y="306451"/>
            <a:ext cx="15805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20">
                <a:uFill>
                  <a:solidFill>
                    <a:srgbClr val="001F5F"/>
                  </a:solidFill>
                </a:uFill>
              </a:rPr>
              <a:t>F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A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CILI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T</a:t>
            </a:r>
            <a:r>
              <a:rPr dirty="0" u="heavy" sz="2400">
                <a:uFill>
                  <a:solidFill>
                    <a:srgbClr val="001F5F"/>
                  </a:solidFill>
                </a:uFill>
              </a:rPr>
              <a:t>Y</a:t>
            </a:r>
            <a:endParaRPr sz="2400"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08776" y="3781044"/>
            <a:ext cx="5692139" cy="29184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441185" y="2354071"/>
            <a:ext cx="37617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DESIGN</a:t>
            </a:r>
            <a:r>
              <a:rPr dirty="0" u="heavy" sz="2400" spc="-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DEPARTMENT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8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6780" y="5229605"/>
            <a:ext cx="4027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CAD-CAM</a:t>
            </a:r>
            <a:r>
              <a:rPr dirty="0" u="heavy" sz="2400" spc="-7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DEPARTMENT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" y="1252727"/>
            <a:ext cx="4241292" cy="49621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7923" y="1252727"/>
            <a:ext cx="6041135" cy="4962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09698" y="6275323"/>
            <a:ext cx="17589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Georgia"/>
                <a:cs typeface="Georgia"/>
              </a:rPr>
              <a:t>Tool</a:t>
            </a:r>
            <a:r>
              <a:rPr dirty="0" sz="1800" spc="20" b="1">
                <a:latin typeface="Georgia"/>
                <a:cs typeface="Georgia"/>
              </a:rPr>
              <a:t> </a:t>
            </a:r>
            <a:r>
              <a:rPr dirty="0" sz="1800" spc="5" b="1">
                <a:latin typeface="Georgia"/>
                <a:cs typeface="Georgia"/>
              </a:rPr>
              <a:t>Assembly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5268" y="6275323"/>
            <a:ext cx="28200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Georgia"/>
                <a:cs typeface="Georgia"/>
              </a:rPr>
              <a:t>Conventional</a:t>
            </a:r>
            <a:r>
              <a:rPr dirty="0" sz="1800" spc="-15" b="1">
                <a:latin typeface="Georgia"/>
                <a:cs typeface="Georgia"/>
              </a:rPr>
              <a:t> </a:t>
            </a:r>
            <a:r>
              <a:rPr dirty="0" sz="1800" spc="5" b="1">
                <a:latin typeface="Georgia"/>
                <a:cs typeface="Georgia"/>
              </a:rPr>
              <a:t>Machines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909820" y="306451"/>
            <a:ext cx="18732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TOOLSHOP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8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15823"/>
            <a:ext cx="979932" cy="929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97114" y="134302"/>
            <a:ext cx="1828800" cy="887094"/>
            <a:chOff x="1297114" y="134302"/>
            <a:chExt cx="1828800" cy="88709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521078" y="1070355"/>
          <a:ext cx="9156700" cy="5365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195"/>
                <a:gridCol w="1936114"/>
                <a:gridCol w="2794635"/>
                <a:gridCol w="988695"/>
                <a:gridCol w="2618104"/>
              </a:tblGrid>
              <a:tr h="288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DISCRIPTION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BRAND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QUANTITY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SIZE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282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CNC</a:t>
                      </a:r>
                      <a:r>
                        <a:rPr dirty="0" sz="13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EDM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MITSUBISHI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400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300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 360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48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ZNC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EDM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ELECTRONICA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400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300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 250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67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WIRE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EDM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MITSUBISHI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450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350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 220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67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EDM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DRILL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SPARKONIX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05"/>
                        </a:lnSpc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300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 200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96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VMC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MAKINO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920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× 510 x 610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40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VMC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HAAS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VF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1270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× 508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635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0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VMC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HAAS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VF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762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× 406 x 508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58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SURFACE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GRINDING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KENT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600 ×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250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0537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SURFACE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GRINDING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15">
                          <a:latin typeface="Calibri"/>
                          <a:cs typeface="Calibri"/>
                        </a:rPr>
                        <a:t>OKAMOTO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450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150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 250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49961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SURFACE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GRINDING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JOHN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SHIPMAN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600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x200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250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0537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RADIAL DRILL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ELLIOTT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1000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 1000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1000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67208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300" spc="-30">
                          <a:latin typeface="Calibri"/>
                          <a:cs typeface="Calibri"/>
                        </a:rPr>
                        <a:t>LATHE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300" spc="-15">
                          <a:latin typeface="Calibri"/>
                          <a:cs typeface="Calibri"/>
                        </a:rPr>
                        <a:t>TOP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TECH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FT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041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UNIVERSAL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MILLING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ARGO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1000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× 360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350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67208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UNIVERSAL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MILLING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ARGO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1000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× 360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300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67207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MILLING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3M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GAMBIN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1200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× 500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400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40499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BENCH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GRINDING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PROTH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ts val="1525"/>
                        </a:lnSpc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8”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PROFILE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PROJECTOR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MITUTOYO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Dia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400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67169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VMM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MITUTOYO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× 200 x 150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0512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HEIGHT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MASTER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TRIMOS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V7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700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6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76625" y="332359"/>
            <a:ext cx="47199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TOOLROOM</a:t>
            </a:r>
            <a:r>
              <a:rPr dirty="0" u="heavy" sz="2400" spc="-5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>
                <a:uFill>
                  <a:solidFill>
                    <a:srgbClr val="001F5F"/>
                  </a:solidFill>
                </a:uFill>
              </a:rPr>
              <a:t>-</a:t>
            </a:r>
            <a:r>
              <a:rPr dirty="0" u="heavy" sz="2400" spc="-3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MACHINE</a:t>
            </a:r>
            <a:r>
              <a:rPr dirty="0" u="heavy" sz="2400" spc="-5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LIST</a:t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8506" y="1441703"/>
            <a:ext cx="1754504" cy="4343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2953" y="2444495"/>
            <a:ext cx="1840452" cy="9387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5860" y="3669791"/>
            <a:ext cx="1356360" cy="7696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749" y="2560320"/>
            <a:ext cx="1848242" cy="60637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9838" y="5883075"/>
            <a:ext cx="1771650" cy="5290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61231" y="4043358"/>
            <a:ext cx="1646425" cy="4058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8595" y="5705855"/>
            <a:ext cx="1894068" cy="8682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80459" y="4664964"/>
            <a:ext cx="1694688" cy="9646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50098" y="2429168"/>
            <a:ext cx="1019874" cy="102134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30090" y="4086986"/>
            <a:ext cx="2003384" cy="27355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4424" y="115823"/>
            <a:ext cx="979932" cy="9296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297114" y="134302"/>
            <a:ext cx="1828800" cy="887094"/>
            <a:chOff x="1297114" y="134302"/>
            <a:chExt cx="1828800" cy="887094"/>
          </a:xfrm>
        </p:grpSpPr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39799" y="3797772"/>
            <a:ext cx="1544177" cy="501502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647694" y="306451"/>
            <a:ext cx="44005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CUSTOMER:</a:t>
            </a:r>
            <a:r>
              <a:rPr dirty="0" u="heavy" sz="2400" spc="-2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AUTOMOTIVE</a:t>
            </a:r>
            <a:endParaRPr sz="2400"/>
          </a:p>
        </p:txBody>
      </p:sp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1956" y="1545336"/>
            <a:ext cx="2134666" cy="44196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392668" y="2378964"/>
            <a:ext cx="2289048" cy="11049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77083" y="5864700"/>
            <a:ext cx="1423537" cy="61598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50669" y="4668791"/>
            <a:ext cx="1444785" cy="8596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62294" y="4754787"/>
            <a:ext cx="1209987" cy="68496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527342" y="4715324"/>
            <a:ext cx="2303163" cy="83618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797808" y="1181100"/>
            <a:ext cx="1475232" cy="82905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321627" y="5731866"/>
            <a:ext cx="1456439" cy="92872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057900" y="1421891"/>
            <a:ext cx="1757172" cy="79095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26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4394" y="338454"/>
            <a:ext cx="35445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CUSTOMER:</a:t>
            </a:r>
            <a:r>
              <a:rPr dirty="0" u="heavy" sz="2400" spc="-4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TEXTILE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152" y="4475988"/>
            <a:ext cx="1805939" cy="11155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6016" y="4536947"/>
            <a:ext cx="1805939" cy="10043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2961" y="1334510"/>
            <a:ext cx="2808953" cy="7303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2491" y="1487559"/>
            <a:ext cx="3685032" cy="8456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1789" y="3453129"/>
            <a:ext cx="44367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05255" marR="5080" indent="-139319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CUSTOMER:</a:t>
            </a:r>
            <a:r>
              <a:rPr dirty="0" u="heavy" sz="2400" spc="-3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AEROSPACE</a:t>
            </a:r>
            <a:r>
              <a:rPr dirty="0" u="heavy" sz="2400" spc="-3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&amp; </a:t>
            </a:r>
            <a:r>
              <a:rPr dirty="0" sz="2400" spc="-59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TELECOM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02194" y="3453129"/>
            <a:ext cx="36772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CUSTOMER:</a:t>
            </a:r>
            <a:r>
              <a:rPr dirty="0" u="heavy" sz="2400" spc="-4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1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MEDICAL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61047" y="4354067"/>
            <a:ext cx="1949196" cy="8366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139171" y="4363211"/>
            <a:ext cx="1459992" cy="9525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2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15823"/>
            <a:ext cx="979932" cy="929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97114" y="134302"/>
            <a:ext cx="1828800" cy="887094"/>
            <a:chOff x="1297114" y="134302"/>
            <a:chExt cx="1828800" cy="88709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84692" y="1914123"/>
            <a:ext cx="2142744" cy="47810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97528" y="306451"/>
            <a:ext cx="34950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CUSTOMER:</a:t>
            </a:r>
            <a:r>
              <a:rPr dirty="0" u="heavy" sz="2400" spc="-6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OTHERS</a:t>
            </a:r>
            <a:endParaRPr sz="2400"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457" y="1522252"/>
            <a:ext cx="1583551" cy="12181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42132" y="1383487"/>
            <a:ext cx="1360017" cy="151424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28350" y="1490227"/>
            <a:ext cx="1481136" cy="13697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2608" y="3542919"/>
            <a:ext cx="2628900" cy="9239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61459" y="3429000"/>
            <a:ext cx="1507236" cy="150723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51961" y="3666012"/>
            <a:ext cx="1947001" cy="61758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3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15823"/>
            <a:ext cx="979932" cy="929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97114" y="134302"/>
            <a:ext cx="1828800" cy="887094"/>
            <a:chOff x="1297114" y="134302"/>
            <a:chExt cx="1828800" cy="88709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515" y="2452116"/>
            <a:ext cx="2010156" cy="224028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1906" y="4857750"/>
            <a:ext cx="1634489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Supplier of the year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award</a:t>
            </a:r>
            <a:endParaRPr sz="16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1600">
                <a:latin typeface="Times New Roman"/>
                <a:cs typeface="Times New Roman"/>
              </a:rPr>
              <a:t>2014</a:t>
            </a:r>
            <a:endParaRPr sz="16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1600" spc="-5">
                <a:latin typeface="Times New Roman"/>
                <a:cs typeface="Times New Roman"/>
              </a:rPr>
              <a:t>Rieter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India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6688" y="2441448"/>
            <a:ext cx="2055876" cy="22402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84501" y="4879085"/>
            <a:ext cx="1651635" cy="751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Best delivery award </a:t>
            </a:r>
            <a:r>
              <a:rPr dirty="0" sz="1600" spc="-39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2015</a:t>
            </a:r>
            <a:endParaRPr sz="1600">
              <a:latin typeface="Times New Roman"/>
              <a:cs typeface="Times New Roman"/>
            </a:endParaRPr>
          </a:p>
          <a:p>
            <a:pPr algn="ctr" marL="635">
              <a:lnSpc>
                <a:spcPts val="1885"/>
              </a:lnSpc>
            </a:pPr>
            <a:r>
              <a:rPr dirty="0" sz="1600" spc="-5">
                <a:latin typeface="Times New Roman"/>
                <a:cs typeface="Times New Roman"/>
              </a:rPr>
              <a:t>Rieter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India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14661" y="4873497"/>
            <a:ext cx="252222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Best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Emerging</a:t>
            </a:r>
            <a:r>
              <a:rPr dirty="0" sz="1600" spc="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Supplier award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2005-2006</a:t>
            </a:r>
            <a:endParaRPr sz="1600">
              <a:latin typeface="Times New Roman"/>
              <a:cs typeface="Times New Roman"/>
            </a:endParaRPr>
          </a:p>
          <a:p>
            <a:pPr algn="ctr" marL="3810">
              <a:lnSpc>
                <a:spcPct val="100000"/>
              </a:lnSpc>
            </a:pPr>
            <a:r>
              <a:rPr dirty="0" sz="1600" spc="-120">
                <a:latin typeface="Times New Roman"/>
                <a:cs typeface="Times New Roman"/>
              </a:rPr>
              <a:t>T</a:t>
            </a:r>
            <a:r>
              <a:rPr dirty="0" sz="1600" spc="-5">
                <a:latin typeface="Times New Roman"/>
                <a:cs typeface="Times New Roman"/>
              </a:rPr>
              <a:t>ata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165">
                <a:latin typeface="Times New Roman"/>
                <a:cs typeface="Times New Roman"/>
              </a:rPr>
              <a:t>Y</a:t>
            </a:r>
            <a:r>
              <a:rPr dirty="0" sz="1600" spc="-5">
                <a:latin typeface="Times New Roman"/>
                <a:cs typeface="Times New Roman"/>
              </a:rPr>
              <a:t>azaki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51832" y="723900"/>
            <a:ext cx="6831965" cy="4117340"/>
            <a:chOff x="4751832" y="723900"/>
            <a:chExt cx="6831965" cy="411734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44039" y="2435080"/>
              <a:ext cx="2139169" cy="23719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9900" y="2578607"/>
              <a:ext cx="2767583" cy="21732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60925" y="2426207"/>
              <a:ext cx="1031522" cy="24148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1832" y="723900"/>
              <a:ext cx="2383536" cy="167030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503032" y="4850638"/>
            <a:ext cx="1672589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Best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Supplier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award</a:t>
            </a:r>
            <a:endParaRPr sz="16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1600" spc="-5">
                <a:latin typeface="Times New Roman"/>
                <a:cs typeface="Times New Roman"/>
              </a:rPr>
              <a:t>2006-2007</a:t>
            </a:r>
            <a:endParaRPr sz="16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sz="1600" spc="-120">
                <a:latin typeface="Times New Roman"/>
                <a:cs typeface="Times New Roman"/>
              </a:rPr>
              <a:t>T</a:t>
            </a:r>
            <a:r>
              <a:rPr dirty="0" sz="1600" spc="-5">
                <a:latin typeface="Times New Roman"/>
                <a:cs typeface="Times New Roman"/>
              </a:rPr>
              <a:t>ata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165">
                <a:latin typeface="Times New Roman"/>
                <a:cs typeface="Times New Roman"/>
              </a:rPr>
              <a:t>Y</a:t>
            </a:r>
            <a:r>
              <a:rPr dirty="0" sz="1600" spc="-5">
                <a:latin typeface="Times New Roman"/>
                <a:cs typeface="Times New Roman"/>
              </a:rPr>
              <a:t>azaki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2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83048" y="4850638"/>
            <a:ext cx="257302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Best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of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the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best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Supplier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award</a:t>
            </a:r>
            <a:endParaRPr sz="16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1600" spc="-5">
                <a:latin typeface="Times New Roman"/>
                <a:cs typeface="Times New Roman"/>
              </a:rPr>
              <a:t>2006-2007</a:t>
            </a:r>
            <a:endParaRPr sz="16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1600" spc="-35">
                <a:latin typeface="Times New Roman"/>
                <a:cs typeface="Times New Roman"/>
              </a:rPr>
              <a:t>Tyco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Electronics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086603" y="306451"/>
            <a:ext cx="15189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A</a:t>
            </a:r>
            <a:r>
              <a:rPr dirty="0" u="heavy" sz="2400" spc="-20">
                <a:uFill>
                  <a:solidFill>
                    <a:srgbClr val="001F5F"/>
                  </a:solidFill>
                </a:uFill>
              </a:rPr>
              <a:t>W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A</a:t>
            </a:r>
            <a:r>
              <a:rPr dirty="0" u="heavy" sz="2400" spc="-20">
                <a:uFill>
                  <a:solidFill>
                    <a:srgbClr val="001F5F"/>
                  </a:solidFill>
                </a:uFill>
              </a:rPr>
              <a:t>R</a:t>
            </a: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D</a:t>
            </a:r>
            <a:r>
              <a:rPr dirty="0" u="heavy" sz="2400">
                <a:uFill>
                  <a:solidFill>
                    <a:srgbClr val="001F5F"/>
                  </a:solidFill>
                </a:uFill>
              </a:rPr>
              <a:t>S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6421" y="5728512"/>
            <a:ext cx="37661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  <a:tab pos="584835" algn="l"/>
              </a:tabLst>
            </a:pPr>
            <a:r>
              <a:rPr dirty="0" sz="1800" spc="-35">
                <a:latin typeface="Georgia"/>
                <a:cs typeface="Georgia"/>
              </a:rPr>
              <a:t>T</a:t>
            </a:r>
            <a:r>
              <a:rPr dirty="0" sz="1800" spc="-35">
                <a:latin typeface="Georgia"/>
                <a:cs typeface="Georgia"/>
              </a:rPr>
              <a:t>ota</a:t>
            </a:r>
            <a:r>
              <a:rPr dirty="0" sz="1800">
                <a:latin typeface="Georgia"/>
                <a:cs typeface="Georgia"/>
              </a:rPr>
              <a:t>l</a:t>
            </a:r>
            <a:r>
              <a:rPr dirty="0" sz="1800" spc="-10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Are</a:t>
            </a:r>
            <a:r>
              <a:rPr dirty="0" sz="1800" spc="5">
                <a:latin typeface="Georgia"/>
                <a:cs typeface="Georgia"/>
              </a:rPr>
              <a:t>a</a:t>
            </a:r>
            <a:r>
              <a:rPr dirty="0" sz="1800">
                <a:latin typeface="Georgia"/>
                <a:cs typeface="Georgia"/>
              </a:rPr>
              <a:t>: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4,</a:t>
            </a:r>
            <a:r>
              <a:rPr dirty="0" sz="1800" spc="-10">
                <a:latin typeface="Georgia"/>
                <a:cs typeface="Georgia"/>
              </a:rPr>
              <a:t>8</a:t>
            </a:r>
            <a:r>
              <a:rPr dirty="0" sz="1800">
                <a:latin typeface="Georgia"/>
                <a:cs typeface="Georgia"/>
              </a:rPr>
              <a:t>00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S</a:t>
            </a:r>
            <a:r>
              <a:rPr dirty="0" sz="1800">
                <a:latin typeface="Georgia"/>
                <a:cs typeface="Georgia"/>
              </a:rPr>
              <a:t>q</a:t>
            </a:r>
            <a:r>
              <a:rPr dirty="0" sz="1800" spc="5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Mtr</a:t>
            </a:r>
            <a:endParaRPr sz="1800">
              <a:latin typeface="Georgia"/>
              <a:cs typeface="Georgia"/>
            </a:endParaRPr>
          </a:p>
          <a:p>
            <a:pPr marL="584200" indent="-572135">
              <a:lnSpc>
                <a:spcPct val="100000"/>
              </a:lnSpc>
              <a:buFont typeface="Arial MT"/>
              <a:buChar char="•"/>
              <a:tabLst>
                <a:tab pos="583565" algn="l"/>
                <a:tab pos="584835" algn="l"/>
              </a:tabLst>
            </a:pPr>
            <a:r>
              <a:rPr dirty="0" sz="1800" spc="-15">
                <a:latin typeface="Georgia"/>
                <a:cs typeface="Georgia"/>
              </a:rPr>
              <a:t>Operational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Area:</a:t>
            </a:r>
            <a:r>
              <a:rPr dirty="0" sz="1800" spc="-35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2,350</a:t>
            </a:r>
            <a:r>
              <a:rPr dirty="0" sz="1800" spc="-5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Sq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Mtr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0798" y="5728512"/>
            <a:ext cx="29140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Georgia"/>
                <a:cs typeface="Georgia"/>
              </a:rPr>
              <a:t>High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 spc="-25">
                <a:latin typeface="Georgia"/>
                <a:cs typeface="Georgia"/>
              </a:rPr>
              <a:t>Tech</a:t>
            </a:r>
            <a:r>
              <a:rPr dirty="0" sz="1800" spc="-7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Facility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Georgia"/>
                <a:cs typeface="Georgia"/>
              </a:rPr>
              <a:t>Operational</a:t>
            </a:r>
            <a:r>
              <a:rPr dirty="0" sz="1800" spc="-3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from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June-18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87595" y="304545"/>
            <a:ext cx="166116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PLANT</a:t>
            </a:r>
            <a:r>
              <a:rPr dirty="0" u="heavy" sz="2400" spc="-50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>
                <a:uFill>
                  <a:solidFill>
                    <a:srgbClr val="001F5F"/>
                  </a:solidFill>
                </a:uFill>
              </a:rPr>
              <a:t>-</a:t>
            </a:r>
            <a:r>
              <a:rPr dirty="0" u="heavy" sz="2400" spc="-4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3200">
                <a:uFill>
                  <a:solidFill>
                    <a:srgbClr val="001F5F"/>
                  </a:solidFill>
                </a:uFill>
              </a:rPr>
              <a:t>2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411" y="1318260"/>
            <a:ext cx="9413748" cy="422605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25327" y="71627"/>
            <a:ext cx="2475865" cy="4018915"/>
            <a:chOff x="7825327" y="71627"/>
            <a:chExt cx="2475865" cy="4018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5327" y="1045464"/>
              <a:ext cx="2385472" cy="30449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7071" y="71627"/>
              <a:ext cx="1723644" cy="9342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44220" y="1863293"/>
            <a:ext cx="6195060" cy="2423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584200" algn="l"/>
                <a:tab pos="584835" algn="l"/>
              </a:tabLst>
            </a:pPr>
            <a:r>
              <a:rPr dirty="0" sz="2200" spc="-5">
                <a:latin typeface="Georgia"/>
                <a:cs typeface="Georgia"/>
              </a:rPr>
              <a:t>I</a:t>
            </a:r>
            <a:r>
              <a:rPr dirty="0" sz="2200" spc="-5">
                <a:latin typeface="Georgia"/>
                <a:cs typeface="Georgia"/>
              </a:rPr>
              <a:t>nstallation</a:t>
            </a:r>
            <a:r>
              <a:rPr dirty="0" sz="2200" spc="-4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of</a:t>
            </a:r>
            <a:r>
              <a:rPr dirty="0" sz="2200" spc="-5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Zeiss</a:t>
            </a:r>
            <a:r>
              <a:rPr dirty="0" sz="2200" spc="-5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CMM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450">
              <a:latin typeface="Georgia"/>
              <a:cs typeface="Georgia"/>
            </a:endParaRPr>
          </a:p>
          <a:p>
            <a:pPr marL="584200" marR="5080" indent="-5721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584200" algn="l"/>
                <a:tab pos="584835" algn="l"/>
              </a:tabLst>
            </a:pPr>
            <a:r>
              <a:rPr dirty="0" sz="2200" spc="-5">
                <a:latin typeface="Georgia"/>
                <a:cs typeface="Georgia"/>
              </a:rPr>
              <a:t>Focus on </a:t>
            </a:r>
            <a:r>
              <a:rPr dirty="0" sz="2200" spc="-10">
                <a:latin typeface="Georgia"/>
                <a:cs typeface="Georgia"/>
              </a:rPr>
              <a:t>entire assembly products along with </a:t>
            </a:r>
            <a:r>
              <a:rPr dirty="0" sz="2200" spc="-52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molding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marL="584200" marR="541655" indent="-572135">
              <a:lnSpc>
                <a:spcPct val="100000"/>
              </a:lnSpc>
              <a:buFont typeface="Wingdings"/>
              <a:buChar char=""/>
              <a:tabLst>
                <a:tab pos="649605" algn="l"/>
                <a:tab pos="650240" algn="l"/>
              </a:tabLst>
            </a:pPr>
            <a:r>
              <a:rPr dirty="0"/>
              <a:t>	</a:t>
            </a:r>
            <a:r>
              <a:rPr dirty="0" sz="2200" spc="-5">
                <a:latin typeface="Georgia"/>
                <a:cs typeface="Georgia"/>
              </a:rPr>
              <a:t>Addition of </a:t>
            </a:r>
            <a:r>
              <a:rPr dirty="0" sz="2200" spc="-10">
                <a:latin typeface="Georgia"/>
                <a:cs typeface="Georgia"/>
              </a:rPr>
              <a:t>400Tn to1000Tn world class </a:t>
            </a:r>
            <a:r>
              <a:rPr dirty="0" sz="2200" spc="-52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Injection</a:t>
            </a:r>
            <a:r>
              <a:rPr dirty="0" sz="2200" spc="-2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Molding</a:t>
            </a:r>
            <a:r>
              <a:rPr dirty="0" sz="2200" spc="-3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Machine.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6600" y="4392167"/>
            <a:ext cx="3470148" cy="19964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56252" y="306451"/>
            <a:ext cx="25781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FUTURE</a:t>
            </a:r>
            <a:r>
              <a:rPr dirty="0" u="heavy" sz="2400" spc="-7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PLANS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8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7262" y="1286255"/>
            <a:ext cx="6318873" cy="44363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9751" y="5261254"/>
            <a:ext cx="375920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20" b="0">
                <a:solidFill>
                  <a:srgbClr val="000000"/>
                </a:solidFill>
                <a:latin typeface="Times New Roman"/>
                <a:cs typeface="Times New Roman"/>
              </a:rPr>
              <a:t>THANK</a:t>
            </a:r>
            <a:r>
              <a:rPr dirty="0" sz="5400" spc="-4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400" spc="-509" b="0">
                <a:solidFill>
                  <a:srgbClr val="000000"/>
                </a:solidFill>
                <a:latin typeface="Times New Roman"/>
                <a:cs typeface="Times New Roman"/>
              </a:rPr>
              <a:t>YOU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7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5964" y="306451"/>
            <a:ext cx="41395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HISTORY</a:t>
            </a:r>
            <a:r>
              <a:rPr dirty="0" u="heavy" sz="2400" spc="-3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>
                <a:uFill>
                  <a:solidFill>
                    <a:srgbClr val="001F5F"/>
                  </a:solidFill>
                </a:uFill>
              </a:rPr>
              <a:t>&amp;</a:t>
            </a:r>
            <a:r>
              <a:rPr dirty="0" u="heavy" sz="2400" spc="-5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MILESTONES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154935" y="2642616"/>
            <a:ext cx="3505200" cy="3144520"/>
            <a:chOff x="2154935" y="2642616"/>
            <a:chExt cx="3505200" cy="314452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54935" y="3310763"/>
              <a:ext cx="248284" cy="2407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82190" y="2642615"/>
              <a:ext cx="369570" cy="916305"/>
            </a:xfrm>
            <a:custGeom>
              <a:avLst/>
              <a:gdLst/>
              <a:ahLst/>
              <a:cxnLst/>
              <a:rect l="l" t="t" r="r" b="b"/>
              <a:pathLst>
                <a:path w="369569" h="916304">
                  <a:moveTo>
                    <a:pt x="369316" y="668147"/>
                  </a:moveTo>
                  <a:lnTo>
                    <a:pt x="242062" y="668147"/>
                  </a:lnTo>
                  <a:lnTo>
                    <a:pt x="242062" y="679196"/>
                  </a:lnTo>
                  <a:lnTo>
                    <a:pt x="242062" y="679704"/>
                  </a:lnTo>
                  <a:lnTo>
                    <a:pt x="236842" y="679704"/>
                  </a:lnTo>
                  <a:lnTo>
                    <a:pt x="236842" y="673976"/>
                  </a:lnTo>
                  <a:lnTo>
                    <a:pt x="242062" y="679196"/>
                  </a:lnTo>
                  <a:lnTo>
                    <a:pt x="242062" y="668147"/>
                  </a:lnTo>
                  <a:lnTo>
                    <a:pt x="242062" y="0"/>
                  </a:lnTo>
                  <a:lnTo>
                    <a:pt x="231140" y="0"/>
                  </a:lnTo>
                  <a:lnTo>
                    <a:pt x="231140" y="668274"/>
                  </a:lnTo>
                  <a:lnTo>
                    <a:pt x="231013" y="668274"/>
                  </a:lnTo>
                  <a:lnTo>
                    <a:pt x="231013" y="668147"/>
                  </a:lnTo>
                  <a:lnTo>
                    <a:pt x="231140" y="668274"/>
                  </a:lnTo>
                  <a:lnTo>
                    <a:pt x="231140" y="0"/>
                  </a:lnTo>
                  <a:lnTo>
                    <a:pt x="0" y="0"/>
                  </a:lnTo>
                  <a:lnTo>
                    <a:pt x="0" y="668147"/>
                  </a:lnTo>
                  <a:lnTo>
                    <a:pt x="11049" y="668147"/>
                  </a:lnTo>
                  <a:lnTo>
                    <a:pt x="0" y="679196"/>
                  </a:lnTo>
                  <a:lnTo>
                    <a:pt x="0" y="691642"/>
                  </a:lnTo>
                  <a:lnTo>
                    <a:pt x="22098" y="691642"/>
                  </a:lnTo>
                  <a:lnTo>
                    <a:pt x="22098" y="23495"/>
                  </a:lnTo>
                  <a:lnTo>
                    <a:pt x="219964" y="23495"/>
                  </a:lnTo>
                  <a:lnTo>
                    <a:pt x="219964" y="668274"/>
                  </a:lnTo>
                  <a:lnTo>
                    <a:pt x="219964" y="679704"/>
                  </a:lnTo>
                  <a:lnTo>
                    <a:pt x="219964" y="691134"/>
                  </a:lnTo>
                  <a:lnTo>
                    <a:pt x="242062" y="691134"/>
                  </a:lnTo>
                  <a:lnTo>
                    <a:pt x="242062" y="691642"/>
                  </a:lnTo>
                  <a:lnTo>
                    <a:pt x="313944" y="691642"/>
                  </a:lnTo>
                  <a:lnTo>
                    <a:pt x="121031" y="884682"/>
                  </a:lnTo>
                  <a:lnTo>
                    <a:pt x="113411" y="892302"/>
                  </a:lnTo>
                  <a:lnTo>
                    <a:pt x="113411" y="908939"/>
                  </a:lnTo>
                  <a:lnTo>
                    <a:pt x="120396" y="915797"/>
                  </a:lnTo>
                  <a:lnTo>
                    <a:pt x="128651" y="907554"/>
                  </a:lnTo>
                  <a:lnTo>
                    <a:pt x="340233" y="697103"/>
                  </a:lnTo>
                  <a:lnTo>
                    <a:pt x="369316" y="668147"/>
                  </a:lnTo>
                  <a:close/>
                </a:path>
              </a:pathLst>
            </a:custGeom>
            <a:solidFill>
              <a:srgbClr val="375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70019" y="5198364"/>
              <a:ext cx="1690370" cy="588645"/>
            </a:xfrm>
            <a:custGeom>
              <a:avLst/>
              <a:gdLst/>
              <a:ahLst/>
              <a:cxnLst/>
              <a:rect l="l" t="t" r="r" b="b"/>
              <a:pathLst>
                <a:path w="1690370" h="588645">
                  <a:moveTo>
                    <a:pt x="1689989" y="0"/>
                  </a:moveTo>
                  <a:lnTo>
                    <a:pt x="0" y="0"/>
                  </a:lnTo>
                  <a:lnTo>
                    <a:pt x="0" y="588264"/>
                  </a:lnTo>
                  <a:lnTo>
                    <a:pt x="1689989" y="588264"/>
                  </a:lnTo>
                  <a:lnTo>
                    <a:pt x="1689989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977471" y="5172836"/>
            <a:ext cx="1673860" cy="5245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600" spc="10">
                <a:latin typeface="Calibri"/>
                <a:cs typeface="Calibri"/>
              </a:rPr>
              <a:t>Commissioned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600" spc="15">
                <a:latin typeface="Calibri"/>
                <a:cs typeface="Calibri"/>
              </a:rPr>
              <a:t>New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Plant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15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79092" y="1997938"/>
            <a:ext cx="1030605" cy="586740"/>
          </a:xfrm>
          <a:custGeom>
            <a:avLst/>
            <a:gdLst/>
            <a:ahLst/>
            <a:cxnLst/>
            <a:rect l="l" t="t" r="r" b="b"/>
            <a:pathLst>
              <a:path w="1030605" h="586739">
                <a:moveTo>
                  <a:pt x="1030224" y="0"/>
                </a:moveTo>
                <a:lnTo>
                  <a:pt x="0" y="0"/>
                </a:lnTo>
                <a:lnTo>
                  <a:pt x="0" y="586511"/>
                </a:lnTo>
                <a:lnTo>
                  <a:pt x="1030224" y="586511"/>
                </a:lnTo>
                <a:lnTo>
                  <a:pt x="1030224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1667255" y="3416808"/>
            <a:ext cx="8424545" cy="2377440"/>
            <a:chOff x="1667255" y="3416808"/>
            <a:chExt cx="8424545" cy="2377440"/>
          </a:xfrm>
        </p:grpSpPr>
        <p:sp>
          <p:nvSpPr>
            <p:cNvPr id="16" name="object 16"/>
            <p:cNvSpPr/>
            <p:nvPr/>
          </p:nvSpPr>
          <p:spPr>
            <a:xfrm>
              <a:off x="1680971" y="3444240"/>
              <a:ext cx="8394065" cy="967740"/>
            </a:xfrm>
            <a:custGeom>
              <a:avLst/>
              <a:gdLst/>
              <a:ahLst/>
              <a:cxnLst/>
              <a:rect l="l" t="t" r="r" b="b"/>
              <a:pathLst>
                <a:path w="8394065" h="967739">
                  <a:moveTo>
                    <a:pt x="7881493" y="0"/>
                  </a:moveTo>
                  <a:lnTo>
                    <a:pt x="7881493" y="241935"/>
                  </a:lnTo>
                  <a:lnTo>
                    <a:pt x="0" y="241935"/>
                  </a:lnTo>
                  <a:lnTo>
                    <a:pt x="0" y="725805"/>
                  </a:lnTo>
                  <a:lnTo>
                    <a:pt x="7881493" y="725805"/>
                  </a:lnTo>
                  <a:lnTo>
                    <a:pt x="7881493" y="967740"/>
                  </a:lnTo>
                  <a:lnTo>
                    <a:pt x="8394065" y="483870"/>
                  </a:lnTo>
                  <a:lnTo>
                    <a:pt x="7881493" y="0"/>
                  </a:lnTo>
                  <a:close/>
                </a:path>
              </a:pathLst>
            </a:custGeom>
            <a:solidFill>
              <a:srgbClr val="91D0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67256" y="3416807"/>
              <a:ext cx="8424545" cy="1024255"/>
            </a:xfrm>
            <a:custGeom>
              <a:avLst/>
              <a:gdLst/>
              <a:ahLst/>
              <a:cxnLst/>
              <a:rect l="l" t="t" r="r" b="b"/>
              <a:pathLst>
                <a:path w="8424545" h="1024254">
                  <a:moveTo>
                    <a:pt x="8424164" y="512064"/>
                  </a:moveTo>
                  <a:lnTo>
                    <a:pt x="8390509" y="480263"/>
                  </a:lnTo>
                  <a:lnTo>
                    <a:pt x="8390509" y="512064"/>
                  </a:lnTo>
                  <a:lnTo>
                    <a:pt x="7886827" y="988187"/>
                  </a:lnTo>
                  <a:lnTo>
                    <a:pt x="7894066" y="981202"/>
                  </a:lnTo>
                  <a:lnTo>
                    <a:pt x="7907274" y="968756"/>
                  </a:lnTo>
                  <a:lnTo>
                    <a:pt x="7907274" y="743204"/>
                  </a:lnTo>
                  <a:lnTo>
                    <a:pt x="24917" y="743204"/>
                  </a:lnTo>
                  <a:lnTo>
                    <a:pt x="24917" y="282702"/>
                  </a:lnTo>
                  <a:lnTo>
                    <a:pt x="7882382" y="282702"/>
                  </a:lnTo>
                  <a:lnTo>
                    <a:pt x="7882382" y="282321"/>
                  </a:lnTo>
                  <a:lnTo>
                    <a:pt x="7894066" y="282321"/>
                  </a:lnTo>
                  <a:lnTo>
                    <a:pt x="7907274" y="282321"/>
                  </a:lnTo>
                  <a:lnTo>
                    <a:pt x="7907274" y="55372"/>
                  </a:lnTo>
                  <a:lnTo>
                    <a:pt x="8390509" y="512064"/>
                  </a:lnTo>
                  <a:lnTo>
                    <a:pt x="8390509" y="480263"/>
                  </a:lnTo>
                  <a:lnTo>
                    <a:pt x="7894066" y="11049"/>
                  </a:lnTo>
                  <a:lnTo>
                    <a:pt x="7894066" y="258826"/>
                  </a:lnTo>
                  <a:lnTo>
                    <a:pt x="7888287" y="264299"/>
                  </a:lnTo>
                  <a:lnTo>
                    <a:pt x="7888287" y="258826"/>
                  </a:lnTo>
                  <a:lnTo>
                    <a:pt x="7894066" y="258826"/>
                  </a:lnTo>
                  <a:lnTo>
                    <a:pt x="7894066" y="11049"/>
                  </a:lnTo>
                  <a:lnTo>
                    <a:pt x="7882382" y="0"/>
                  </a:lnTo>
                  <a:lnTo>
                    <a:pt x="7882382" y="258572"/>
                  </a:lnTo>
                  <a:lnTo>
                    <a:pt x="24892" y="258572"/>
                  </a:lnTo>
                  <a:lnTo>
                    <a:pt x="24892" y="282321"/>
                  </a:lnTo>
                  <a:lnTo>
                    <a:pt x="18808" y="282346"/>
                  </a:lnTo>
                  <a:lnTo>
                    <a:pt x="24892" y="282321"/>
                  </a:lnTo>
                  <a:lnTo>
                    <a:pt x="24892" y="258572"/>
                  </a:lnTo>
                  <a:lnTo>
                    <a:pt x="24765" y="258572"/>
                  </a:lnTo>
                  <a:lnTo>
                    <a:pt x="24765" y="270002"/>
                  </a:lnTo>
                  <a:lnTo>
                    <a:pt x="18808" y="276364"/>
                  </a:lnTo>
                  <a:lnTo>
                    <a:pt x="18808" y="270002"/>
                  </a:lnTo>
                  <a:lnTo>
                    <a:pt x="24765" y="270002"/>
                  </a:lnTo>
                  <a:lnTo>
                    <a:pt x="24765" y="258572"/>
                  </a:lnTo>
                  <a:lnTo>
                    <a:pt x="0" y="258572"/>
                  </a:lnTo>
                  <a:lnTo>
                    <a:pt x="0" y="270002"/>
                  </a:lnTo>
                  <a:lnTo>
                    <a:pt x="0" y="282702"/>
                  </a:lnTo>
                  <a:lnTo>
                    <a:pt x="0" y="766572"/>
                  </a:lnTo>
                  <a:lnTo>
                    <a:pt x="13208" y="766572"/>
                  </a:lnTo>
                  <a:lnTo>
                    <a:pt x="13208" y="766699"/>
                  </a:lnTo>
                  <a:lnTo>
                    <a:pt x="24892" y="766699"/>
                  </a:lnTo>
                  <a:lnTo>
                    <a:pt x="7882382" y="766699"/>
                  </a:lnTo>
                  <a:lnTo>
                    <a:pt x="7882382" y="1024128"/>
                  </a:lnTo>
                  <a:lnTo>
                    <a:pt x="7886827" y="1019937"/>
                  </a:lnTo>
                  <a:lnTo>
                    <a:pt x="7907274" y="1000633"/>
                  </a:lnTo>
                  <a:lnTo>
                    <a:pt x="8399272" y="535559"/>
                  </a:lnTo>
                  <a:lnTo>
                    <a:pt x="8424164" y="512064"/>
                  </a:lnTo>
                  <a:close/>
                </a:path>
              </a:pathLst>
            </a:custGeom>
            <a:solidFill>
              <a:srgbClr val="375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60876" y="5189220"/>
              <a:ext cx="1708785" cy="605155"/>
            </a:xfrm>
            <a:custGeom>
              <a:avLst/>
              <a:gdLst/>
              <a:ahLst/>
              <a:cxnLst/>
              <a:rect l="l" t="t" r="r" b="b"/>
              <a:pathLst>
                <a:path w="1708785" h="605154">
                  <a:moveTo>
                    <a:pt x="1708404" y="4191"/>
                  </a:moveTo>
                  <a:lnTo>
                    <a:pt x="1704213" y="0"/>
                  </a:lnTo>
                  <a:lnTo>
                    <a:pt x="1698752" y="0"/>
                  </a:lnTo>
                  <a:lnTo>
                    <a:pt x="1698752" y="18046"/>
                  </a:lnTo>
                  <a:lnTo>
                    <a:pt x="1698752" y="586917"/>
                  </a:lnTo>
                  <a:lnTo>
                    <a:pt x="1698663" y="18046"/>
                  </a:lnTo>
                  <a:lnTo>
                    <a:pt x="1698752" y="0"/>
                  </a:lnTo>
                  <a:lnTo>
                    <a:pt x="1690370" y="0"/>
                  </a:lnTo>
                  <a:lnTo>
                    <a:pt x="1690370" y="18046"/>
                  </a:lnTo>
                  <a:lnTo>
                    <a:pt x="1690370" y="586917"/>
                  </a:lnTo>
                  <a:lnTo>
                    <a:pt x="16548" y="586917"/>
                  </a:lnTo>
                  <a:lnTo>
                    <a:pt x="16548" y="18046"/>
                  </a:lnTo>
                  <a:lnTo>
                    <a:pt x="1690370" y="18046"/>
                  </a:lnTo>
                  <a:lnTo>
                    <a:pt x="1690370" y="0"/>
                  </a:lnTo>
                  <a:lnTo>
                    <a:pt x="4191" y="0"/>
                  </a:lnTo>
                  <a:lnTo>
                    <a:pt x="0" y="4191"/>
                  </a:lnTo>
                  <a:lnTo>
                    <a:pt x="0" y="600760"/>
                  </a:lnTo>
                  <a:lnTo>
                    <a:pt x="4191" y="604913"/>
                  </a:lnTo>
                  <a:lnTo>
                    <a:pt x="8255" y="604913"/>
                  </a:lnTo>
                  <a:lnTo>
                    <a:pt x="16637" y="604913"/>
                  </a:lnTo>
                  <a:lnTo>
                    <a:pt x="1690370" y="604913"/>
                  </a:lnTo>
                  <a:lnTo>
                    <a:pt x="1698752" y="604913"/>
                  </a:lnTo>
                  <a:lnTo>
                    <a:pt x="1704213" y="604913"/>
                  </a:lnTo>
                  <a:lnTo>
                    <a:pt x="1708404" y="600760"/>
                  </a:lnTo>
                  <a:lnTo>
                    <a:pt x="1708404" y="4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887940" y="1971243"/>
            <a:ext cx="1014094" cy="5251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1600" spc="-10">
                <a:latin typeface="Calibri"/>
                <a:cs typeface="Calibri"/>
              </a:rPr>
              <a:t>Plastic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600" spc="5">
                <a:latin typeface="Calibri"/>
                <a:cs typeface="Calibri"/>
              </a:rPr>
              <a:t>Moulding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69948" y="1988819"/>
            <a:ext cx="1050290" cy="605155"/>
          </a:xfrm>
          <a:custGeom>
            <a:avLst/>
            <a:gdLst/>
            <a:ahLst/>
            <a:cxnLst/>
            <a:rect l="l" t="t" r="r" b="b"/>
            <a:pathLst>
              <a:path w="1050289" h="605155">
                <a:moveTo>
                  <a:pt x="1049782" y="4191"/>
                </a:moveTo>
                <a:lnTo>
                  <a:pt x="1045591" y="0"/>
                </a:lnTo>
                <a:lnTo>
                  <a:pt x="1031875" y="0"/>
                </a:lnTo>
                <a:lnTo>
                  <a:pt x="1031875" y="18034"/>
                </a:lnTo>
                <a:lnTo>
                  <a:pt x="1031875" y="586867"/>
                </a:lnTo>
                <a:lnTo>
                  <a:pt x="17945" y="586867"/>
                </a:lnTo>
                <a:lnTo>
                  <a:pt x="17945" y="18034"/>
                </a:lnTo>
                <a:lnTo>
                  <a:pt x="1031875" y="18034"/>
                </a:lnTo>
                <a:lnTo>
                  <a:pt x="1031875" y="0"/>
                </a:lnTo>
                <a:lnTo>
                  <a:pt x="4191" y="0"/>
                </a:lnTo>
                <a:lnTo>
                  <a:pt x="0" y="4191"/>
                </a:lnTo>
                <a:lnTo>
                  <a:pt x="0" y="600710"/>
                </a:lnTo>
                <a:lnTo>
                  <a:pt x="4191" y="604901"/>
                </a:lnTo>
                <a:lnTo>
                  <a:pt x="9652" y="604901"/>
                </a:lnTo>
                <a:lnTo>
                  <a:pt x="18034" y="604901"/>
                </a:lnTo>
                <a:lnTo>
                  <a:pt x="1031875" y="604901"/>
                </a:lnTo>
                <a:lnTo>
                  <a:pt x="1040130" y="604901"/>
                </a:lnTo>
                <a:lnTo>
                  <a:pt x="1045591" y="604901"/>
                </a:lnTo>
                <a:lnTo>
                  <a:pt x="1049782" y="600710"/>
                </a:lnTo>
                <a:lnTo>
                  <a:pt x="1049782" y="4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72970" y="3773881"/>
            <a:ext cx="446405" cy="274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spc="10" b="1">
                <a:latin typeface="Calibri"/>
                <a:cs typeface="Calibri"/>
              </a:rPr>
              <a:t>1994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21735" y="1997938"/>
            <a:ext cx="1477010" cy="586740"/>
          </a:xfrm>
          <a:custGeom>
            <a:avLst/>
            <a:gdLst/>
            <a:ahLst/>
            <a:cxnLst/>
            <a:rect l="l" t="t" r="r" b="b"/>
            <a:pathLst>
              <a:path w="1477010" h="586739">
                <a:moveTo>
                  <a:pt x="1476628" y="0"/>
                </a:moveTo>
                <a:lnTo>
                  <a:pt x="0" y="0"/>
                </a:lnTo>
                <a:lnTo>
                  <a:pt x="0" y="586511"/>
                </a:lnTo>
                <a:lnTo>
                  <a:pt x="1476628" y="586511"/>
                </a:lnTo>
                <a:lnTo>
                  <a:pt x="1476628" y="0"/>
                </a:lnTo>
                <a:close/>
              </a:path>
            </a:pathLst>
          </a:custGeom>
          <a:solidFill>
            <a:srgbClr val="FFB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232100" y="1971243"/>
            <a:ext cx="1457960" cy="5251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35"/>
              </a:spcBef>
            </a:pPr>
            <a:r>
              <a:rPr dirty="0" sz="1600" spc="-50">
                <a:latin typeface="Calibri"/>
                <a:cs typeface="Calibri"/>
              </a:rPr>
              <a:t>Tool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600">
                <a:latin typeface="Calibri"/>
                <a:cs typeface="Calibri"/>
              </a:rPr>
              <a:t>Manufacturing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14116" y="1988819"/>
            <a:ext cx="1493520" cy="605155"/>
          </a:xfrm>
          <a:custGeom>
            <a:avLst/>
            <a:gdLst/>
            <a:ahLst/>
            <a:cxnLst/>
            <a:rect l="l" t="t" r="r" b="b"/>
            <a:pathLst>
              <a:path w="1493520" h="605155">
                <a:moveTo>
                  <a:pt x="1493520" y="4191"/>
                </a:moveTo>
                <a:lnTo>
                  <a:pt x="1489329" y="0"/>
                </a:lnTo>
                <a:lnTo>
                  <a:pt x="1483868" y="0"/>
                </a:lnTo>
                <a:lnTo>
                  <a:pt x="1483868" y="18034"/>
                </a:lnTo>
                <a:lnTo>
                  <a:pt x="1483868" y="586867"/>
                </a:lnTo>
                <a:lnTo>
                  <a:pt x="1483779" y="18034"/>
                </a:lnTo>
                <a:lnTo>
                  <a:pt x="1483868" y="0"/>
                </a:lnTo>
                <a:lnTo>
                  <a:pt x="1475486" y="0"/>
                </a:lnTo>
                <a:lnTo>
                  <a:pt x="1475486" y="18034"/>
                </a:lnTo>
                <a:lnTo>
                  <a:pt x="1475486" y="586867"/>
                </a:lnTo>
                <a:lnTo>
                  <a:pt x="17932" y="586867"/>
                </a:lnTo>
                <a:lnTo>
                  <a:pt x="17932" y="18034"/>
                </a:lnTo>
                <a:lnTo>
                  <a:pt x="1475486" y="18034"/>
                </a:lnTo>
                <a:lnTo>
                  <a:pt x="1475486" y="0"/>
                </a:lnTo>
                <a:lnTo>
                  <a:pt x="4191" y="0"/>
                </a:lnTo>
                <a:lnTo>
                  <a:pt x="0" y="4191"/>
                </a:lnTo>
                <a:lnTo>
                  <a:pt x="0" y="600710"/>
                </a:lnTo>
                <a:lnTo>
                  <a:pt x="4191" y="604901"/>
                </a:lnTo>
                <a:lnTo>
                  <a:pt x="8255" y="604901"/>
                </a:lnTo>
                <a:lnTo>
                  <a:pt x="18034" y="604901"/>
                </a:lnTo>
                <a:lnTo>
                  <a:pt x="1475486" y="604901"/>
                </a:lnTo>
                <a:lnTo>
                  <a:pt x="1483868" y="604901"/>
                </a:lnTo>
                <a:lnTo>
                  <a:pt x="1489329" y="604901"/>
                </a:lnTo>
                <a:lnTo>
                  <a:pt x="1493520" y="600710"/>
                </a:lnTo>
                <a:lnTo>
                  <a:pt x="1493520" y="4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/>
          <p:cNvGrpSpPr/>
          <p:nvPr/>
        </p:nvGrpSpPr>
        <p:grpSpPr>
          <a:xfrm>
            <a:off x="3677411" y="2642616"/>
            <a:ext cx="4645025" cy="3138170"/>
            <a:chOff x="3677411" y="2642616"/>
            <a:chExt cx="4645025" cy="3138170"/>
          </a:xfrm>
        </p:grpSpPr>
        <p:sp>
          <p:nvSpPr>
            <p:cNvPr id="26" name="object 26"/>
            <p:cNvSpPr/>
            <p:nvPr/>
          </p:nvSpPr>
          <p:spPr>
            <a:xfrm>
              <a:off x="3677412" y="2642615"/>
              <a:ext cx="4645025" cy="2502535"/>
            </a:xfrm>
            <a:custGeom>
              <a:avLst/>
              <a:gdLst/>
              <a:ahLst/>
              <a:cxnLst/>
              <a:rect l="l" t="t" r="r" b="b"/>
              <a:pathLst>
                <a:path w="4645025" h="2502535">
                  <a:moveTo>
                    <a:pt x="496443" y="679196"/>
                  </a:moveTo>
                  <a:lnTo>
                    <a:pt x="441071" y="679196"/>
                  </a:lnTo>
                  <a:lnTo>
                    <a:pt x="441071" y="702691"/>
                  </a:lnTo>
                  <a:lnTo>
                    <a:pt x="248158" y="895616"/>
                  </a:lnTo>
                  <a:lnTo>
                    <a:pt x="55372" y="702691"/>
                  </a:lnTo>
                  <a:lnTo>
                    <a:pt x="149352" y="702691"/>
                  </a:lnTo>
                  <a:lnTo>
                    <a:pt x="149352" y="34544"/>
                  </a:lnTo>
                  <a:lnTo>
                    <a:pt x="347091" y="34544"/>
                  </a:lnTo>
                  <a:lnTo>
                    <a:pt x="347091" y="702691"/>
                  </a:lnTo>
                  <a:lnTo>
                    <a:pt x="441071" y="702691"/>
                  </a:lnTo>
                  <a:lnTo>
                    <a:pt x="441071" y="679196"/>
                  </a:lnTo>
                  <a:lnTo>
                    <a:pt x="369189" y="679196"/>
                  </a:lnTo>
                  <a:lnTo>
                    <a:pt x="369189" y="34544"/>
                  </a:lnTo>
                  <a:lnTo>
                    <a:pt x="369189" y="11049"/>
                  </a:lnTo>
                  <a:lnTo>
                    <a:pt x="127254" y="11049"/>
                  </a:lnTo>
                  <a:lnTo>
                    <a:pt x="127254" y="679196"/>
                  </a:lnTo>
                  <a:lnTo>
                    <a:pt x="0" y="679196"/>
                  </a:lnTo>
                  <a:lnTo>
                    <a:pt x="247523" y="926719"/>
                  </a:lnTo>
                  <a:lnTo>
                    <a:pt x="278752" y="895616"/>
                  </a:lnTo>
                  <a:lnTo>
                    <a:pt x="496443" y="679196"/>
                  </a:lnTo>
                  <a:close/>
                </a:path>
                <a:path w="4645025" h="2502535">
                  <a:moveTo>
                    <a:pt x="1395222" y="1834134"/>
                  </a:moveTo>
                  <a:lnTo>
                    <a:pt x="1339977" y="1779143"/>
                  </a:lnTo>
                  <a:lnTo>
                    <a:pt x="1339977" y="1810639"/>
                  </a:lnTo>
                  <a:lnTo>
                    <a:pt x="1245870" y="1810639"/>
                  </a:lnTo>
                  <a:lnTo>
                    <a:pt x="1245870" y="2478659"/>
                  </a:lnTo>
                  <a:lnTo>
                    <a:pt x="1048131" y="2478659"/>
                  </a:lnTo>
                  <a:lnTo>
                    <a:pt x="1048131" y="1810639"/>
                  </a:lnTo>
                  <a:lnTo>
                    <a:pt x="954151" y="1810639"/>
                  </a:lnTo>
                  <a:lnTo>
                    <a:pt x="1147064" y="1617599"/>
                  </a:lnTo>
                  <a:lnTo>
                    <a:pt x="1339977" y="1810639"/>
                  </a:lnTo>
                  <a:lnTo>
                    <a:pt x="1339977" y="1779143"/>
                  </a:lnTo>
                  <a:lnTo>
                    <a:pt x="1177569" y="1617599"/>
                  </a:lnTo>
                  <a:lnTo>
                    <a:pt x="1146302" y="1586484"/>
                  </a:lnTo>
                  <a:lnTo>
                    <a:pt x="898779" y="1834134"/>
                  </a:lnTo>
                  <a:lnTo>
                    <a:pt x="1026033" y="1834134"/>
                  </a:lnTo>
                  <a:lnTo>
                    <a:pt x="1026033" y="2502154"/>
                  </a:lnTo>
                  <a:lnTo>
                    <a:pt x="1268095" y="2502154"/>
                  </a:lnTo>
                  <a:lnTo>
                    <a:pt x="1268095" y="2478659"/>
                  </a:lnTo>
                  <a:lnTo>
                    <a:pt x="1268095" y="1834134"/>
                  </a:lnTo>
                  <a:lnTo>
                    <a:pt x="1395222" y="1834134"/>
                  </a:lnTo>
                  <a:close/>
                </a:path>
                <a:path w="4645025" h="2502535">
                  <a:moveTo>
                    <a:pt x="2432431" y="679196"/>
                  </a:moveTo>
                  <a:lnTo>
                    <a:pt x="2377059" y="679196"/>
                  </a:lnTo>
                  <a:lnTo>
                    <a:pt x="2377059" y="702691"/>
                  </a:lnTo>
                  <a:lnTo>
                    <a:pt x="2184146" y="895616"/>
                  </a:lnTo>
                  <a:lnTo>
                    <a:pt x="1991233" y="702691"/>
                  </a:lnTo>
                  <a:lnTo>
                    <a:pt x="2085340" y="702691"/>
                  </a:lnTo>
                  <a:lnTo>
                    <a:pt x="2085340" y="34544"/>
                  </a:lnTo>
                  <a:lnTo>
                    <a:pt x="2283079" y="34544"/>
                  </a:lnTo>
                  <a:lnTo>
                    <a:pt x="2283079" y="702691"/>
                  </a:lnTo>
                  <a:lnTo>
                    <a:pt x="2377059" y="702691"/>
                  </a:lnTo>
                  <a:lnTo>
                    <a:pt x="2377059" y="679196"/>
                  </a:lnTo>
                  <a:lnTo>
                    <a:pt x="2305177" y="679196"/>
                  </a:lnTo>
                  <a:lnTo>
                    <a:pt x="2305177" y="34544"/>
                  </a:lnTo>
                  <a:lnTo>
                    <a:pt x="2305177" y="11049"/>
                  </a:lnTo>
                  <a:lnTo>
                    <a:pt x="2063242" y="11049"/>
                  </a:lnTo>
                  <a:lnTo>
                    <a:pt x="2063242" y="679196"/>
                  </a:lnTo>
                  <a:lnTo>
                    <a:pt x="1935988" y="679196"/>
                  </a:lnTo>
                  <a:lnTo>
                    <a:pt x="2176526" y="919861"/>
                  </a:lnTo>
                  <a:lnTo>
                    <a:pt x="2183511" y="926719"/>
                  </a:lnTo>
                  <a:lnTo>
                    <a:pt x="2214740" y="895616"/>
                  </a:lnTo>
                  <a:lnTo>
                    <a:pt x="2432431" y="679196"/>
                  </a:lnTo>
                  <a:close/>
                </a:path>
                <a:path w="4645025" h="2502535">
                  <a:moveTo>
                    <a:pt x="3607816" y="1800860"/>
                  </a:moveTo>
                  <a:lnTo>
                    <a:pt x="3552444" y="1745869"/>
                  </a:lnTo>
                  <a:lnTo>
                    <a:pt x="3552444" y="1777365"/>
                  </a:lnTo>
                  <a:lnTo>
                    <a:pt x="3458464" y="1777365"/>
                  </a:lnTo>
                  <a:lnTo>
                    <a:pt x="3458464" y="2445512"/>
                  </a:lnTo>
                  <a:lnTo>
                    <a:pt x="3260725" y="2445512"/>
                  </a:lnTo>
                  <a:lnTo>
                    <a:pt x="3260725" y="1777365"/>
                  </a:lnTo>
                  <a:lnTo>
                    <a:pt x="3166618" y="1777365"/>
                  </a:lnTo>
                  <a:lnTo>
                    <a:pt x="3352038" y="1592072"/>
                  </a:lnTo>
                  <a:lnTo>
                    <a:pt x="3359531" y="1584452"/>
                  </a:lnTo>
                  <a:lnTo>
                    <a:pt x="3552444" y="1777365"/>
                  </a:lnTo>
                  <a:lnTo>
                    <a:pt x="3552444" y="1745869"/>
                  </a:lnTo>
                  <a:lnTo>
                    <a:pt x="3390163" y="1584452"/>
                  </a:lnTo>
                  <a:lnTo>
                    <a:pt x="3358896" y="1553337"/>
                  </a:lnTo>
                  <a:lnTo>
                    <a:pt x="3111373" y="1800860"/>
                  </a:lnTo>
                  <a:lnTo>
                    <a:pt x="3238627" y="1800860"/>
                  </a:lnTo>
                  <a:lnTo>
                    <a:pt x="3238627" y="2469007"/>
                  </a:lnTo>
                  <a:lnTo>
                    <a:pt x="3480562" y="2469007"/>
                  </a:lnTo>
                  <a:lnTo>
                    <a:pt x="3480562" y="2445512"/>
                  </a:lnTo>
                  <a:lnTo>
                    <a:pt x="3480562" y="1800860"/>
                  </a:lnTo>
                  <a:lnTo>
                    <a:pt x="3607816" y="1800860"/>
                  </a:lnTo>
                  <a:close/>
                </a:path>
                <a:path w="4645025" h="2502535">
                  <a:moveTo>
                    <a:pt x="4644898" y="668020"/>
                  </a:moveTo>
                  <a:lnTo>
                    <a:pt x="4589653" y="668020"/>
                  </a:lnTo>
                  <a:lnTo>
                    <a:pt x="4589653" y="691642"/>
                  </a:lnTo>
                  <a:lnTo>
                    <a:pt x="4396740" y="884555"/>
                  </a:lnTo>
                  <a:lnTo>
                    <a:pt x="4203827" y="691642"/>
                  </a:lnTo>
                  <a:lnTo>
                    <a:pt x="4297807" y="691642"/>
                  </a:lnTo>
                  <a:lnTo>
                    <a:pt x="4297807" y="23495"/>
                  </a:lnTo>
                  <a:lnTo>
                    <a:pt x="4495546" y="23495"/>
                  </a:lnTo>
                  <a:lnTo>
                    <a:pt x="4495546" y="691642"/>
                  </a:lnTo>
                  <a:lnTo>
                    <a:pt x="4589653" y="691642"/>
                  </a:lnTo>
                  <a:lnTo>
                    <a:pt x="4589653" y="668020"/>
                  </a:lnTo>
                  <a:lnTo>
                    <a:pt x="4517644" y="668020"/>
                  </a:lnTo>
                  <a:lnTo>
                    <a:pt x="4517644" y="23495"/>
                  </a:lnTo>
                  <a:lnTo>
                    <a:pt x="4517644" y="0"/>
                  </a:lnTo>
                  <a:lnTo>
                    <a:pt x="4275709" y="0"/>
                  </a:lnTo>
                  <a:lnTo>
                    <a:pt x="4275709" y="668020"/>
                  </a:lnTo>
                  <a:lnTo>
                    <a:pt x="4148455" y="668020"/>
                  </a:lnTo>
                  <a:lnTo>
                    <a:pt x="4395978" y="915670"/>
                  </a:lnTo>
                  <a:lnTo>
                    <a:pt x="4427334" y="884555"/>
                  </a:lnTo>
                  <a:lnTo>
                    <a:pt x="4644898" y="668020"/>
                  </a:lnTo>
                  <a:close/>
                </a:path>
              </a:pathLst>
            </a:custGeom>
            <a:solidFill>
              <a:srgbClr val="375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326123" y="5193792"/>
              <a:ext cx="1362710" cy="586740"/>
            </a:xfrm>
            <a:custGeom>
              <a:avLst/>
              <a:gdLst/>
              <a:ahLst/>
              <a:cxnLst/>
              <a:rect l="l" t="t" r="r" b="b"/>
              <a:pathLst>
                <a:path w="1362709" h="586739">
                  <a:moveTo>
                    <a:pt x="1362455" y="0"/>
                  </a:moveTo>
                  <a:lnTo>
                    <a:pt x="0" y="0"/>
                  </a:lnTo>
                  <a:lnTo>
                    <a:pt x="0" y="586511"/>
                  </a:lnTo>
                  <a:lnTo>
                    <a:pt x="1362455" y="586511"/>
                  </a:lnTo>
                  <a:lnTo>
                    <a:pt x="1362455" y="0"/>
                  </a:lnTo>
                  <a:close/>
                </a:path>
              </a:pathLst>
            </a:custGeom>
            <a:solidFill>
              <a:srgbClr val="B6DEE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3694557" y="3773881"/>
            <a:ext cx="446405" cy="274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spc="10" b="1">
                <a:latin typeface="Calibri"/>
                <a:cs typeface="Calibri"/>
              </a:rPr>
              <a:t>2005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93716" y="3778377"/>
            <a:ext cx="446405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15" b="1">
                <a:latin typeface="Calibri"/>
                <a:cs typeface="Calibri"/>
              </a:rPr>
              <a:t>2010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37403" y="1997938"/>
            <a:ext cx="1496695" cy="586740"/>
          </a:xfrm>
          <a:custGeom>
            <a:avLst/>
            <a:gdLst/>
            <a:ahLst/>
            <a:cxnLst/>
            <a:rect l="l" t="t" r="r" b="b"/>
            <a:pathLst>
              <a:path w="1496695" h="586739">
                <a:moveTo>
                  <a:pt x="1496441" y="0"/>
                </a:moveTo>
                <a:lnTo>
                  <a:pt x="0" y="0"/>
                </a:lnTo>
                <a:lnTo>
                  <a:pt x="0" y="586511"/>
                </a:lnTo>
                <a:lnTo>
                  <a:pt x="1496441" y="586511"/>
                </a:lnTo>
                <a:lnTo>
                  <a:pt x="1496441" y="0"/>
                </a:lnTo>
                <a:close/>
              </a:path>
            </a:pathLst>
          </a:custGeom>
          <a:solidFill>
            <a:srgbClr val="B6D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146252" y="1971243"/>
            <a:ext cx="1480185" cy="5251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135"/>
              </a:spcBef>
            </a:pPr>
            <a:r>
              <a:rPr dirty="0" sz="1600" spc="-5">
                <a:latin typeface="Calibri"/>
                <a:cs typeface="Calibri"/>
              </a:rPr>
              <a:t>Introduction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50"/>
              </a:spcBef>
            </a:pPr>
            <a:r>
              <a:rPr dirty="0" sz="1600" spc="10">
                <a:latin typeface="Calibri"/>
                <a:cs typeface="Calibri"/>
              </a:rPr>
              <a:t>All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15">
                <a:latin typeface="Calibri"/>
                <a:cs typeface="Calibri"/>
              </a:rPr>
              <a:t>e</a:t>
            </a:r>
            <a:r>
              <a:rPr dirty="0" sz="1600" spc="15">
                <a:latin typeface="Calibri"/>
                <a:cs typeface="Calibri"/>
              </a:rPr>
              <a:t>c</a:t>
            </a:r>
            <a:r>
              <a:rPr dirty="0" sz="1600" spc="10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r</a:t>
            </a:r>
            <a:r>
              <a:rPr dirty="0" sz="1600" spc="10">
                <a:latin typeface="Calibri"/>
                <a:cs typeface="Calibri"/>
              </a:rPr>
              <a:t>ic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15">
                <a:latin typeface="Calibri"/>
                <a:cs typeface="Calibri"/>
              </a:rPr>
              <a:t>M/C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28260" y="1988819"/>
            <a:ext cx="1516380" cy="605155"/>
          </a:xfrm>
          <a:custGeom>
            <a:avLst/>
            <a:gdLst/>
            <a:ahLst/>
            <a:cxnLst/>
            <a:rect l="l" t="t" r="r" b="b"/>
            <a:pathLst>
              <a:path w="1516379" h="605155">
                <a:moveTo>
                  <a:pt x="1515986" y="4191"/>
                </a:moveTo>
                <a:lnTo>
                  <a:pt x="1511935" y="0"/>
                </a:lnTo>
                <a:lnTo>
                  <a:pt x="1498092" y="0"/>
                </a:lnTo>
                <a:lnTo>
                  <a:pt x="1498092" y="18034"/>
                </a:lnTo>
                <a:lnTo>
                  <a:pt x="1498092" y="586867"/>
                </a:lnTo>
                <a:lnTo>
                  <a:pt x="17945" y="586867"/>
                </a:lnTo>
                <a:lnTo>
                  <a:pt x="17945" y="18034"/>
                </a:lnTo>
                <a:lnTo>
                  <a:pt x="1498092" y="18034"/>
                </a:lnTo>
                <a:lnTo>
                  <a:pt x="1498092" y="0"/>
                </a:lnTo>
                <a:lnTo>
                  <a:pt x="4191" y="0"/>
                </a:lnTo>
                <a:lnTo>
                  <a:pt x="0" y="4191"/>
                </a:lnTo>
                <a:lnTo>
                  <a:pt x="0" y="600710"/>
                </a:lnTo>
                <a:lnTo>
                  <a:pt x="4191" y="604901"/>
                </a:lnTo>
                <a:lnTo>
                  <a:pt x="9652" y="604901"/>
                </a:lnTo>
                <a:lnTo>
                  <a:pt x="18034" y="604901"/>
                </a:lnTo>
                <a:lnTo>
                  <a:pt x="1498092" y="604901"/>
                </a:lnTo>
                <a:lnTo>
                  <a:pt x="1506334" y="604901"/>
                </a:lnTo>
                <a:lnTo>
                  <a:pt x="1511935" y="604901"/>
                </a:lnTo>
                <a:lnTo>
                  <a:pt x="1515986" y="600710"/>
                </a:lnTo>
                <a:lnTo>
                  <a:pt x="1515986" y="4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600827" y="3763136"/>
            <a:ext cx="446405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15" b="1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34966" y="5169153"/>
            <a:ext cx="1344930" cy="52451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05410" marR="97790" indent="73025">
              <a:lnSpc>
                <a:spcPct val="102499"/>
              </a:lnSpc>
              <a:spcBef>
                <a:spcPts val="85"/>
              </a:spcBef>
            </a:pPr>
            <a:r>
              <a:rPr dirty="0" sz="1600" spc="10">
                <a:latin typeface="Calibri"/>
                <a:cs typeface="Calibri"/>
              </a:rPr>
              <a:t>Assembly </a:t>
            </a:r>
            <a:r>
              <a:rPr dirty="0" sz="1600" spc="20">
                <a:latin typeface="Calibri"/>
                <a:cs typeface="Calibri"/>
              </a:rPr>
              <a:t>&amp; 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15">
                <a:latin typeface="Calibri"/>
                <a:cs typeface="Calibri"/>
              </a:rPr>
              <a:t>Hot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15">
                <a:latin typeface="Calibri"/>
                <a:cs typeface="Calibri"/>
              </a:rPr>
              <a:t>amp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10"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316979" y="2013178"/>
            <a:ext cx="2610485" cy="3778250"/>
            <a:chOff x="6316979" y="2013178"/>
            <a:chExt cx="2610485" cy="3778250"/>
          </a:xfrm>
        </p:grpSpPr>
        <p:sp>
          <p:nvSpPr>
            <p:cNvPr id="36" name="object 36"/>
            <p:cNvSpPr/>
            <p:nvPr/>
          </p:nvSpPr>
          <p:spPr>
            <a:xfrm>
              <a:off x="6316980" y="5186172"/>
              <a:ext cx="1379220" cy="605155"/>
            </a:xfrm>
            <a:custGeom>
              <a:avLst/>
              <a:gdLst/>
              <a:ahLst/>
              <a:cxnLst/>
              <a:rect l="l" t="t" r="r" b="b"/>
              <a:pathLst>
                <a:path w="1379220" h="605154">
                  <a:moveTo>
                    <a:pt x="1379093" y="4191"/>
                  </a:moveTo>
                  <a:lnTo>
                    <a:pt x="1376299" y="0"/>
                  </a:lnTo>
                  <a:lnTo>
                    <a:pt x="1370838" y="0"/>
                  </a:lnTo>
                  <a:lnTo>
                    <a:pt x="1370838" y="18034"/>
                  </a:lnTo>
                  <a:lnTo>
                    <a:pt x="1370838" y="586917"/>
                  </a:lnTo>
                  <a:lnTo>
                    <a:pt x="1370749" y="18034"/>
                  </a:lnTo>
                  <a:lnTo>
                    <a:pt x="1370838" y="0"/>
                  </a:lnTo>
                  <a:lnTo>
                    <a:pt x="1362456" y="0"/>
                  </a:lnTo>
                  <a:lnTo>
                    <a:pt x="1362456" y="18034"/>
                  </a:lnTo>
                  <a:lnTo>
                    <a:pt x="1362456" y="586917"/>
                  </a:lnTo>
                  <a:lnTo>
                    <a:pt x="17932" y="586917"/>
                  </a:lnTo>
                  <a:lnTo>
                    <a:pt x="17932" y="18034"/>
                  </a:lnTo>
                  <a:lnTo>
                    <a:pt x="1362456" y="18034"/>
                  </a:lnTo>
                  <a:lnTo>
                    <a:pt x="1362456" y="0"/>
                  </a:lnTo>
                  <a:lnTo>
                    <a:pt x="4191" y="0"/>
                  </a:lnTo>
                  <a:lnTo>
                    <a:pt x="0" y="4191"/>
                  </a:lnTo>
                  <a:lnTo>
                    <a:pt x="0" y="600760"/>
                  </a:lnTo>
                  <a:lnTo>
                    <a:pt x="4191" y="604913"/>
                  </a:lnTo>
                  <a:lnTo>
                    <a:pt x="8255" y="604913"/>
                  </a:lnTo>
                  <a:lnTo>
                    <a:pt x="18034" y="604913"/>
                  </a:lnTo>
                  <a:lnTo>
                    <a:pt x="1362456" y="604913"/>
                  </a:lnTo>
                  <a:lnTo>
                    <a:pt x="1370838" y="604913"/>
                  </a:lnTo>
                  <a:lnTo>
                    <a:pt x="1376299" y="604913"/>
                  </a:lnTo>
                  <a:lnTo>
                    <a:pt x="1379093" y="600760"/>
                  </a:lnTo>
                  <a:lnTo>
                    <a:pt x="1379093" y="4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283195" y="2013178"/>
              <a:ext cx="1644650" cy="586740"/>
            </a:xfrm>
            <a:custGeom>
              <a:avLst/>
              <a:gdLst/>
              <a:ahLst/>
              <a:cxnLst/>
              <a:rect l="l" t="t" r="r" b="b"/>
              <a:pathLst>
                <a:path w="1644650" h="586739">
                  <a:moveTo>
                    <a:pt x="1644142" y="0"/>
                  </a:moveTo>
                  <a:lnTo>
                    <a:pt x="0" y="0"/>
                  </a:lnTo>
                  <a:lnTo>
                    <a:pt x="0" y="586511"/>
                  </a:lnTo>
                  <a:lnTo>
                    <a:pt x="1644142" y="586511"/>
                  </a:lnTo>
                  <a:lnTo>
                    <a:pt x="164414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6776466" y="3773881"/>
            <a:ext cx="446405" cy="274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spc="10" b="1">
                <a:latin typeface="Calibri"/>
                <a:cs typeface="Calibri"/>
              </a:rPr>
              <a:t>2015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97827" y="1986788"/>
            <a:ext cx="1615440" cy="52451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07975" marR="181610" indent="-119380">
              <a:lnSpc>
                <a:spcPct val="102600"/>
              </a:lnSpc>
              <a:spcBef>
                <a:spcPts val="80"/>
              </a:spcBef>
            </a:pPr>
            <a:r>
              <a:rPr dirty="0" sz="1600" spc="15">
                <a:latin typeface="Calibri"/>
                <a:cs typeface="Calibri"/>
              </a:rPr>
              <a:t>C</a:t>
            </a:r>
            <a:r>
              <a:rPr dirty="0" sz="1600" spc="10">
                <a:latin typeface="Calibri"/>
                <a:cs typeface="Calibri"/>
              </a:rPr>
              <a:t>o</a:t>
            </a:r>
            <a:r>
              <a:rPr dirty="0" sz="1600" spc="30">
                <a:latin typeface="Calibri"/>
                <a:cs typeface="Calibri"/>
              </a:rPr>
              <a:t>m</a:t>
            </a:r>
            <a:r>
              <a:rPr dirty="0" sz="1600" spc="15">
                <a:latin typeface="Calibri"/>
                <a:cs typeface="Calibri"/>
              </a:rPr>
              <a:t>mi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io</a:t>
            </a:r>
            <a:r>
              <a:rPr dirty="0" sz="1600" spc="5">
                <a:latin typeface="Calibri"/>
                <a:cs typeface="Calibri"/>
              </a:rPr>
              <a:t>ned  </a:t>
            </a:r>
            <a:r>
              <a:rPr dirty="0" sz="1600" spc="15">
                <a:latin typeface="Calibri"/>
                <a:cs typeface="Calibri"/>
              </a:rPr>
              <a:t>New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Plant </a:t>
            </a:r>
            <a:r>
              <a:rPr dirty="0" sz="1600" spc="15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430272" y="2004060"/>
            <a:ext cx="6873875" cy="3083560"/>
            <a:chOff x="2430272" y="2004060"/>
            <a:chExt cx="6873875" cy="3083560"/>
          </a:xfrm>
        </p:grpSpPr>
        <p:sp>
          <p:nvSpPr>
            <p:cNvPr id="41" name="object 41"/>
            <p:cNvSpPr/>
            <p:nvPr/>
          </p:nvSpPr>
          <p:spPr>
            <a:xfrm>
              <a:off x="7283196" y="2004059"/>
              <a:ext cx="1644650" cy="605155"/>
            </a:xfrm>
            <a:custGeom>
              <a:avLst/>
              <a:gdLst/>
              <a:ahLst/>
              <a:cxnLst/>
              <a:rect l="l" t="t" r="r" b="b"/>
              <a:pathLst>
                <a:path w="1644650" h="605155">
                  <a:moveTo>
                    <a:pt x="1644396" y="4191"/>
                  </a:moveTo>
                  <a:lnTo>
                    <a:pt x="1640967" y="0"/>
                  </a:lnTo>
                  <a:lnTo>
                    <a:pt x="1629791" y="0"/>
                  </a:lnTo>
                  <a:lnTo>
                    <a:pt x="1629791" y="18034"/>
                  </a:lnTo>
                  <a:lnTo>
                    <a:pt x="1629791" y="586867"/>
                  </a:lnTo>
                  <a:lnTo>
                    <a:pt x="14630" y="586867"/>
                  </a:lnTo>
                  <a:lnTo>
                    <a:pt x="14630" y="18034"/>
                  </a:lnTo>
                  <a:lnTo>
                    <a:pt x="1629791" y="18034"/>
                  </a:lnTo>
                  <a:lnTo>
                    <a:pt x="1629791" y="0"/>
                  </a:lnTo>
                  <a:lnTo>
                    <a:pt x="3429" y="0"/>
                  </a:lnTo>
                  <a:lnTo>
                    <a:pt x="0" y="4191"/>
                  </a:lnTo>
                  <a:lnTo>
                    <a:pt x="0" y="600710"/>
                  </a:lnTo>
                  <a:lnTo>
                    <a:pt x="3429" y="604901"/>
                  </a:lnTo>
                  <a:lnTo>
                    <a:pt x="7874" y="604901"/>
                  </a:lnTo>
                  <a:lnTo>
                    <a:pt x="14605" y="604901"/>
                  </a:lnTo>
                  <a:lnTo>
                    <a:pt x="1629791" y="604901"/>
                  </a:lnTo>
                  <a:lnTo>
                    <a:pt x="1636522" y="604901"/>
                  </a:lnTo>
                  <a:lnTo>
                    <a:pt x="1640967" y="604901"/>
                  </a:lnTo>
                  <a:lnTo>
                    <a:pt x="1644396" y="600710"/>
                  </a:lnTo>
                  <a:lnTo>
                    <a:pt x="1644396" y="4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5735" y="4178173"/>
              <a:ext cx="248285" cy="24079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934704" y="4395469"/>
              <a:ext cx="242570" cy="692150"/>
            </a:xfrm>
            <a:custGeom>
              <a:avLst/>
              <a:gdLst/>
              <a:ahLst/>
              <a:cxnLst/>
              <a:rect l="l" t="t" r="r" b="b"/>
              <a:pathLst>
                <a:path w="242570" h="692150">
                  <a:moveTo>
                    <a:pt x="242062" y="0"/>
                  </a:moveTo>
                  <a:lnTo>
                    <a:pt x="219964" y="0"/>
                  </a:lnTo>
                  <a:lnTo>
                    <a:pt x="219964" y="12700"/>
                  </a:lnTo>
                  <a:lnTo>
                    <a:pt x="219964" y="24130"/>
                  </a:lnTo>
                  <a:lnTo>
                    <a:pt x="219964" y="668020"/>
                  </a:lnTo>
                  <a:lnTo>
                    <a:pt x="231013" y="668020"/>
                  </a:lnTo>
                  <a:lnTo>
                    <a:pt x="231013" y="668147"/>
                  </a:lnTo>
                  <a:lnTo>
                    <a:pt x="219964" y="668147"/>
                  </a:lnTo>
                  <a:lnTo>
                    <a:pt x="22098" y="668147"/>
                  </a:lnTo>
                  <a:lnTo>
                    <a:pt x="22098" y="680593"/>
                  </a:lnTo>
                  <a:lnTo>
                    <a:pt x="11049" y="668147"/>
                  </a:lnTo>
                  <a:lnTo>
                    <a:pt x="11049" y="23495"/>
                  </a:lnTo>
                  <a:lnTo>
                    <a:pt x="0" y="23495"/>
                  </a:lnTo>
                  <a:lnTo>
                    <a:pt x="0" y="691642"/>
                  </a:lnTo>
                  <a:lnTo>
                    <a:pt x="242062" y="691642"/>
                  </a:lnTo>
                  <a:lnTo>
                    <a:pt x="242062" y="23495"/>
                  </a:lnTo>
                  <a:lnTo>
                    <a:pt x="236093" y="23495"/>
                  </a:lnTo>
                  <a:lnTo>
                    <a:pt x="236093" y="12700"/>
                  </a:lnTo>
                  <a:lnTo>
                    <a:pt x="242062" y="12700"/>
                  </a:lnTo>
                  <a:lnTo>
                    <a:pt x="242062" y="0"/>
                  </a:lnTo>
                  <a:close/>
                </a:path>
              </a:pathLst>
            </a:custGeom>
            <a:solidFill>
              <a:srgbClr val="375D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36532" y="4171314"/>
              <a:ext cx="226822" cy="22415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807450" y="4390008"/>
              <a:ext cx="149860" cy="686435"/>
            </a:xfrm>
            <a:custGeom>
              <a:avLst/>
              <a:gdLst/>
              <a:ahLst/>
              <a:cxnLst/>
              <a:rect l="l" t="t" r="r" b="b"/>
              <a:pathLst>
                <a:path w="149859" h="686435">
                  <a:moveTo>
                    <a:pt x="149352" y="5461"/>
                  </a:moveTo>
                  <a:lnTo>
                    <a:pt x="127254" y="5461"/>
                  </a:lnTo>
                  <a:lnTo>
                    <a:pt x="55372" y="5461"/>
                  </a:lnTo>
                  <a:lnTo>
                    <a:pt x="29083" y="5461"/>
                  </a:lnTo>
                  <a:lnTo>
                    <a:pt x="29083" y="0"/>
                  </a:lnTo>
                  <a:lnTo>
                    <a:pt x="0" y="28956"/>
                  </a:lnTo>
                  <a:lnTo>
                    <a:pt x="138303" y="28956"/>
                  </a:lnTo>
                  <a:lnTo>
                    <a:pt x="138303" y="673608"/>
                  </a:lnTo>
                  <a:lnTo>
                    <a:pt x="149352" y="686054"/>
                  </a:lnTo>
                  <a:lnTo>
                    <a:pt x="149352" y="673608"/>
                  </a:lnTo>
                  <a:lnTo>
                    <a:pt x="149352" y="5461"/>
                  </a:lnTo>
                  <a:close/>
                </a:path>
              </a:pathLst>
            </a:custGeom>
            <a:solidFill>
              <a:srgbClr val="375D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0272" y="2865882"/>
              <a:ext cx="839088" cy="88163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4313" y="2845688"/>
              <a:ext cx="839127" cy="88163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31644" y="2848737"/>
              <a:ext cx="839127" cy="881633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7844408" y="3773881"/>
            <a:ext cx="446405" cy="274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spc="10" b="1">
                <a:latin typeface="Calibri"/>
                <a:cs typeface="Calibri"/>
              </a:rPr>
              <a:t>2018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1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04275" y="3787266"/>
            <a:ext cx="446405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15" b="1"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162543" y="5186171"/>
            <a:ext cx="1934210" cy="103505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wrap="square" lIns="0" tIns="14605" rIns="0" bIns="0" rtlCol="0" vert="horz">
            <a:spAutoFit/>
          </a:bodyPr>
          <a:lstStyle/>
          <a:p>
            <a:pPr algn="ctr" marL="111760" marR="93345" indent="27305">
              <a:lnSpc>
                <a:spcPct val="102299"/>
              </a:lnSpc>
              <a:spcBef>
                <a:spcPts val="115"/>
              </a:spcBef>
            </a:pPr>
            <a:r>
              <a:rPr dirty="0" sz="1600" spc="-20">
                <a:latin typeface="Calibri"/>
                <a:cs typeface="Calibri"/>
              </a:rPr>
              <a:t>Target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of 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Implementing 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5">
                <a:latin typeface="Calibri"/>
                <a:cs typeface="Calibri"/>
              </a:rPr>
              <a:t>Process , Industrial </a:t>
            </a:r>
            <a:r>
              <a:rPr dirty="0" sz="1600" spc="10">
                <a:latin typeface="Calibri"/>
                <a:cs typeface="Calibri"/>
              </a:rPr>
              <a:t> Automation</a:t>
            </a:r>
            <a:r>
              <a:rPr dirty="0" sz="1600" spc="300">
                <a:latin typeface="Calibri"/>
                <a:cs typeface="Calibri"/>
              </a:rPr>
              <a:t> </a:t>
            </a:r>
            <a:r>
              <a:rPr dirty="0" sz="1600" spc="15">
                <a:latin typeface="Calibri"/>
                <a:cs typeface="Calibri"/>
              </a:rPr>
              <a:t>and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4.0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4123" y="1160907"/>
            <a:ext cx="3103880" cy="5156835"/>
            <a:chOff x="4544123" y="1160907"/>
            <a:chExt cx="3103880" cy="5156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5845" y="1283246"/>
              <a:ext cx="2971619" cy="49291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48885" y="1165669"/>
              <a:ext cx="3094355" cy="5147310"/>
            </a:xfrm>
            <a:custGeom>
              <a:avLst/>
              <a:gdLst/>
              <a:ahLst/>
              <a:cxnLst/>
              <a:rect l="l" t="t" r="r" b="b"/>
              <a:pathLst>
                <a:path w="3094354" h="5147310">
                  <a:moveTo>
                    <a:pt x="0" y="5146929"/>
                  </a:moveTo>
                  <a:lnTo>
                    <a:pt x="3094100" y="5146929"/>
                  </a:lnTo>
                  <a:lnTo>
                    <a:pt x="3094100" y="0"/>
                  </a:lnTo>
                  <a:lnTo>
                    <a:pt x="0" y="0"/>
                  </a:lnTo>
                  <a:lnTo>
                    <a:pt x="0" y="51469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739385" y="776681"/>
            <a:ext cx="221234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5">
                <a:solidFill>
                  <a:srgbClr val="001F5F"/>
                </a:solidFill>
                <a:latin typeface="Georgia"/>
                <a:cs typeface="Georgia"/>
              </a:rPr>
              <a:t>QMS/EMS/OHSAS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9157" y="1159573"/>
            <a:ext cx="3179445" cy="5153025"/>
            <a:chOff x="879157" y="1159573"/>
            <a:chExt cx="3179445" cy="51530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19" y="1164336"/>
              <a:ext cx="3169920" cy="51435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3919" y="1164336"/>
              <a:ext cx="3169920" cy="5143500"/>
            </a:xfrm>
            <a:custGeom>
              <a:avLst/>
              <a:gdLst/>
              <a:ahLst/>
              <a:cxnLst/>
              <a:rect l="l" t="t" r="r" b="b"/>
              <a:pathLst>
                <a:path w="3169920" h="5143500">
                  <a:moveTo>
                    <a:pt x="0" y="5143500"/>
                  </a:moveTo>
                  <a:lnTo>
                    <a:pt x="3169920" y="5143500"/>
                  </a:lnTo>
                  <a:lnTo>
                    <a:pt x="3169920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044751" y="1160907"/>
            <a:ext cx="3105150" cy="5126355"/>
            <a:chOff x="8044751" y="1160907"/>
            <a:chExt cx="3105150" cy="51263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5711" y="1291203"/>
              <a:ext cx="2998426" cy="489988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49514" y="1165669"/>
              <a:ext cx="3095625" cy="5116830"/>
            </a:xfrm>
            <a:custGeom>
              <a:avLst/>
              <a:gdLst/>
              <a:ahLst/>
              <a:cxnLst/>
              <a:rect l="l" t="t" r="r" b="b"/>
              <a:pathLst>
                <a:path w="3095625" h="5116830">
                  <a:moveTo>
                    <a:pt x="0" y="5116449"/>
                  </a:moveTo>
                  <a:lnTo>
                    <a:pt x="3095625" y="5116449"/>
                  </a:lnTo>
                  <a:lnTo>
                    <a:pt x="3095625" y="0"/>
                  </a:lnTo>
                  <a:lnTo>
                    <a:pt x="0" y="0"/>
                  </a:lnTo>
                  <a:lnTo>
                    <a:pt x="0" y="51164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653920" y="6372250"/>
            <a:ext cx="1798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IATF</a:t>
            </a:r>
            <a:r>
              <a:rPr dirty="0" sz="1800" spc="-4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16949-2016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15509" y="6372250"/>
            <a:ext cx="1646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ISO</a:t>
            </a:r>
            <a:r>
              <a:rPr dirty="0" sz="1800" spc="-4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14001-2015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7543" y="6330188"/>
            <a:ext cx="168528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Georgia"/>
                <a:cs typeface="Georgia"/>
              </a:rPr>
              <a:t>ISO</a:t>
            </a:r>
            <a:r>
              <a:rPr dirty="0" sz="1800" spc="-45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45001-2018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411471" y="306451"/>
            <a:ext cx="28676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CERTIFICATIONS</a:t>
            </a:r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9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7355" y="2318004"/>
            <a:ext cx="1099185" cy="550545"/>
          </a:xfrm>
          <a:custGeom>
            <a:avLst/>
            <a:gdLst/>
            <a:ahLst/>
            <a:cxnLst/>
            <a:rect l="l" t="t" r="r" b="b"/>
            <a:pathLst>
              <a:path w="1099185" h="550544">
                <a:moveTo>
                  <a:pt x="1043813" y="0"/>
                </a:moveTo>
                <a:lnTo>
                  <a:pt x="54991" y="0"/>
                </a:lnTo>
                <a:lnTo>
                  <a:pt x="33593" y="4323"/>
                </a:lnTo>
                <a:lnTo>
                  <a:pt x="16113" y="16113"/>
                </a:lnTo>
                <a:lnTo>
                  <a:pt x="4323" y="33593"/>
                </a:lnTo>
                <a:lnTo>
                  <a:pt x="0" y="54991"/>
                </a:lnTo>
                <a:lnTo>
                  <a:pt x="0" y="495173"/>
                </a:lnTo>
                <a:lnTo>
                  <a:pt x="4323" y="516570"/>
                </a:lnTo>
                <a:lnTo>
                  <a:pt x="16113" y="534050"/>
                </a:lnTo>
                <a:lnTo>
                  <a:pt x="33593" y="545840"/>
                </a:lnTo>
                <a:lnTo>
                  <a:pt x="54991" y="550163"/>
                </a:lnTo>
                <a:lnTo>
                  <a:pt x="1043813" y="550163"/>
                </a:lnTo>
                <a:lnTo>
                  <a:pt x="1065210" y="545840"/>
                </a:lnTo>
                <a:lnTo>
                  <a:pt x="1082690" y="534050"/>
                </a:lnTo>
                <a:lnTo>
                  <a:pt x="1094480" y="516570"/>
                </a:lnTo>
                <a:lnTo>
                  <a:pt x="1098804" y="495173"/>
                </a:lnTo>
                <a:lnTo>
                  <a:pt x="1098804" y="54991"/>
                </a:lnTo>
                <a:lnTo>
                  <a:pt x="1094480" y="33593"/>
                </a:lnTo>
                <a:lnTo>
                  <a:pt x="1082690" y="16113"/>
                </a:lnTo>
                <a:lnTo>
                  <a:pt x="1065210" y="4323"/>
                </a:lnTo>
                <a:lnTo>
                  <a:pt x="104381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70810" y="2387346"/>
            <a:ext cx="6921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A</a:t>
            </a:r>
            <a:r>
              <a:rPr dirty="0" sz="1200" b="1">
                <a:latin typeface="Calibri"/>
                <a:cs typeface="Calibri"/>
              </a:rPr>
              <a:t>G</a:t>
            </a:r>
            <a:r>
              <a:rPr dirty="0" sz="1200" spc="-5" b="1">
                <a:latin typeface="Calibri"/>
                <a:cs typeface="Calibri"/>
              </a:rPr>
              <a:t>M</a:t>
            </a:r>
            <a:r>
              <a:rPr dirty="0" sz="1200" b="1">
                <a:latin typeface="Calibri"/>
                <a:cs typeface="Calibri"/>
              </a:rPr>
              <a:t>-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105" b="1">
                <a:latin typeface="Calibri"/>
                <a:cs typeface="Calibri"/>
              </a:rPr>
              <a:t>T</a:t>
            </a:r>
            <a:r>
              <a:rPr dirty="0" sz="1200" b="1">
                <a:latin typeface="Calibri"/>
                <a:cs typeface="Calibri"/>
              </a:rPr>
              <a:t>ool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dirty="0" sz="1200" spc="-10" b="1">
                <a:latin typeface="Calibri"/>
                <a:cs typeface="Calibri"/>
              </a:rPr>
              <a:t>Room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70733" y="2861817"/>
            <a:ext cx="1002030" cy="698500"/>
            <a:chOff x="2570733" y="2861817"/>
            <a:chExt cx="1002030" cy="698500"/>
          </a:xfrm>
        </p:grpSpPr>
        <p:sp>
          <p:nvSpPr>
            <p:cNvPr id="5" name="object 5"/>
            <p:cNvSpPr/>
            <p:nvPr/>
          </p:nvSpPr>
          <p:spPr>
            <a:xfrm>
              <a:off x="2577083" y="2868167"/>
              <a:ext cx="109855" cy="412750"/>
            </a:xfrm>
            <a:custGeom>
              <a:avLst/>
              <a:gdLst/>
              <a:ahLst/>
              <a:cxnLst/>
              <a:rect l="l" t="t" r="r" b="b"/>
              <a:pathLst>
                <a:path w="109855" h="412750">
                  <a:moveTo>
                    <a:pt x="0" y="0"/>
                  </a:moveTo>
                  <a:lnTo>
                    <a:pt x="0" y="412242"/>
                  </a:lnTo>
                  <a:lnTo>
                    <a:pt x="109855" y="412242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86811" y="3005327"/>
              <a:ext cx="879475" cy="548640"/>
            </a:xfrm>
            <a:custGeom>
              <a:avLst/>
              <a:gdLst/>
              <a:ahLst/>
              <a:cxnLst/>
              <a:rect l="l" t="t" r="r" b="b"/>
              <a:pathLst>
                <a:path w="879475" h="548639">
                  <a:moveTo>
                    <a:pt x="0" y="54863"/>
                  </a:moveTo>
                  <a:lnTo>
                    <a:pt x="4304" y="33486"/>
                  </a:lnTo>
                  <a:lnTo>
                    <a:pt x="16049" y="16049"/>
                  </a:lnTo>
                  <a:lnTo>
                    <a:pt x="33486" y="4304"/>
                  </a:lnTo>
                  <a:lnTo>
                    <a:pt x="54863" y="0"/>
                  </a:lnTo>
                  <a:lnTo>
                    <a:pt x="824484" y="0"/>
                  </a:lnTo>
                  <a:lnTo>
                    <a:pt x="845861" y="4304"/>
                  </a:lnTo>
                  <a:lnTo>
                    <a:pt x="863298" y="16049"/>
                  </a:lnTo>
                  <a:lnTo>
                    <a:pt x="875043" y="33486"/>
                  </a:lnTo>
                  <a:lnTo>
                    <a:pt x="879348" y="54863"/>
                  </a:lnTo>
                  <a:lnTo>
                    <a:pt x="879348" y="493775"/>
                  </a:lnTo>
                  <a:lnTo>
                    <a:pt x="875043" y="515153"/>
                  </a:lnTo>
                  <a:lnTo>
                    <a:pt x="863298" y="532590"/>
                  </a:lnTo>
                  <a:lnTo>
                    <a:pt x="845861" y="544335"/>
                  </a:lnTo>
                  <a:lnTo>
                    <a:pt x="824484" y="548639"/>
                  </a:lnTo>
                  <a:lnTo>
                    <a:pt x="54863" y="548639"/>
                  </a:lnTo>
                  <a:lnTo>
                    <a:pt x="33486" y="544335"/>
                  </a:lnTo>
                  <a:lnTo>
                    <a:pt x="16049" y="532590"/>
                  </a:lnTo>
                  <a:lnTo>
                    <a:pt x="4304" y="515153"/>
                  </a:lnTo>
                  <a:lnTo>
                    <a:pt x="0" y="493775"/>
                  </a:lnTo>
                  <a:lnTo>
                    <a:pt x="0" y="54863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853308" y="3106927"/>
            <a:ext cx="575310" cy="3175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44450" marR="5080" indent="-32384">
              <a:lnSpc>
                <a:spcPts val="1100"/>
              </a:lnSpc>
              <a:spcBef>
                <a:spcPts val="215"/>
              </a:spcBef>
            </a:pPr>
            <a:r>
              <a:rPr dirty="0" sz="1000" spc="-10">
                <a:latin typeface="Calibri Light"/>
                <a:cs typeface="Calibri Light"/>
              </a:rPr>
              <a:t>Too</a:t>
            </a:r>
            <a:r>
              <a:rPr dirty="0" sz="1000" spc="-5">
                <a:latin typeface="Calibri Light"/>
                <a:cs typeface="Calibri Light"/>
              </a:rPr>
              <a:t>l</a:t>
            </a:r>
            <a:r>
              <a:rPr dirty="0" sz="1000" spc="15">
                <a:latin typeface="Calibri Light"/>
                <a:cs typeface="Calibri Light"/>
              </a:rPr>
              <a:t> </a:t>
            </a:r>
            <a:r>
              <a:rPr dirty="0" sz="1000" spc="-10">
                <a:latin typeface="Calibri Light"/>
                <a:cs typeface="Calibri Light"/>
              </a:rPr>
              <a:t>R</a:t>
            </a:r>
            <a:r>
              <a:rPr dirty="0" sz="1000" spc="-15">
                <a:latin typeface="Calibri Light"/>
                <a:cs typeface="Calibri Light"/>
              </a:rPr>
              <a:t>o</a:t>
            </a:r>
            <a:r>
              <a:rPr dirty="0" sz="1000" spc="-10">
                <a:latin typeface="Calibri Light"/>
                <a:cs typeface="Calibri Light"/>
              </a:rPr>
              <a:t>om  </a:t>
            </a:r>
            <a:r>
              <a:rPr dirty="0" sz="1000" spc="-5">
                <a:latin typeface="Calibri Light"/>
                <a:cs typeface="Calibri Light"/>
              </a:rPr>
              <a:t>Manager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70733" y="2861817"/>
            <a:ext cx="1002030" cy="1386205"/>
            <a:chOff x="2570733" y="2861817"/>
            <a:chExt cx="1002030" cy="1386205"/>
          </a:xfrm>
        </p:grpSpPr>
        <p:sp>
          <p:nvSpPr>
            <p:cNvPr id="9" name="object 9"/>
            <p:cNvSpPr/>
            <p:nvPr/>
          </p:nvSpPr>
          <p:spPr>
            <a:xfrm>
              <a:off x="2577083" y="2868167"/>
              <a:ext cx="109855" cy="1099185"/>
            </a:xfrm>
            <a:custGeom>
              <a:avLst/>
              <a:gdLst/>
              <a:ahLst/>
              <a:cxnLst/>
              <a:rect l="l" t="t" r="r" b="b"/>
              <a:pathLst>
                <a:path w="109855" h="1099185">
                  <a:moveTo>
                    <a:pt x="0" y="0"/>
                  </a:moveTo>
                  <a:lnTo>
                    <a:pt x="0" y="1099185"/>
                  </a:lnTo>
                  <a:lnTo>
                    <a:pt x="109855" y="1099185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86811" y="3692651"/>
              <a:ext cx="879475" cy="548640"/>
            </a:xfrm>
            <a:custGeom>
              <a:avLst/>
              <a:gdLst/>
              <a:ahLst/>
              <a:cxnLst/>
              <a:rect l="l" t="t" r="r" b="b"/>
              <a:pathLst>
                <a:path w="879475" h="548639">
                  <a:moveTo>
                    <a:pt x="0" y="54864"/>
                  </a:moveTo>
                  <a:lnTo>
                    <a:pt x="4304" y="33486"/>
                  </a:lnTo>
                  <a:lnTo>
                    <a:pt x="16049" y="16049"/>
                  </a:lnTo>
                  <a:lnTo>
                    <a:pt x="33486" y="4304"/>
                  </a:lnTo>
                  <a:lnTo>
                    <a:pt x="54863" y="0"/>
                  </a:lnTo>
                  <a:lnTo>
                    <a:pt x="824484" y="0"/>
                  </a:lnTo>
                  <a:lnTo>
                    <a:pt x="845861" y="4304"/>
                  </a:lnTo>
                  <a:lnTo>
                    <a:pt x="863298" y="16049"/>
                  </a:lnTo>
                  <a:lnTo>
                    <a:pt x="875043" y="33486"/>
                  </a:lnTo>
                  <a:lnTo>
                    <a:pt x="879348" y="54864"/>
                  </a:lnTo>
                  <a:lnTo>
                    <a:pt x="879348" y="493775"/>
                  </a:lnTo>
                  <a:lnTo>
                    <a:pt x="875043" y="515153"/>
                  </a:lnTo>
                  <a:lnTo>
                    <a:pt x="863298" y="532590"/>
                  </a:lnTo>
                  <a:lnTo>
                    <a:pt x="845861" y="544335"/>
                  </a:lnTo>
                  <a:lnTo>
                    <a:pt x="824484" y="548640"/>
                  </a:lnTo>
                  <a:lnTo>
                    <a:pt x="54863" y="548640"/>
                  </a:lnTo>
                  <a:lnTo>
                    <a:pt x="33486" y="544335"/>
                  </a:lnTo>
                  <a:lnTo>
                    <a:pt x="16049" y="532590"/>
                  </a:lnTo>
                  <a:lnTo>
                    <a:pt x="4304" y="515153"/>
                  </a:lnTo>
                  <a:lnTo>
                    <a:pt x="0" y="493775"/>
                  </a:lnTo>
                  <a:lnTo>
                    <a:pt x="0" y="54864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877692" y="3800983"/>
            <a:ext cx="499745" cy="3098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 indent="71120">
              <a:lnSpc>
                <a:spcPts val="1040"/>
              </a:lnSpc>
              <a:spcBef>
                <a:spcPts val="265"/>
              </a:spcBef>
            </a:pPr>
            <a:r>
              <a:rPr dirty="0" sz="1000" spc="-5">
                <a:latin typeface="Trebuchet MS"/>
                <a:cs typeface="Trebuchet MS"/>
              </a:rPr>
              <a:t>Design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</a:t>
            </a:r>
            <a:r>
              <a:rPr dirty="0" sz="1000">
                <a:latin typeface="Trebuchet MS"/>
                <a:cs typeface="Trebuchet MS"/>
              </a:rPr>
              <a:t>a</a:t>
            </a:r>
            <a:r>
              <a:rPr dirty="0" sz="1000" spc="-10">
                <a:latin typeface="Trebuchet MS"/>
                <a:cs typeface="Trebuchet MS"/>
              </a:rPr>
              <a:t>n</a:t>
            </a:r>
            <a:r>
              <a:rPr dirty="0" sz="1000" spc="-5">
                <a:latin typeface="Trebuchet MS"/>
                <a:cs typeface="Trebuchet MS"/>
              </a:rPr>
              <a:t>ag</a:t>
            </a:r>
            <a:r>
              <a:rPr dirty="0" sz="1000" spc="-10">
                <a:latin typeface="Trebuchet MS"/>
                <a:cs typeface="Trebuchet MS"/>
              </a:rPr>
              <a:t>er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70733" y="2861817"/>
            <a:ext cx="1002030" cy="2073275"/>
            <a:chOff x="2570733" y="2861817"/>
            <a:chExt cx="1002030" cy="2073275"/>
          </a:xfrm>
        </p:grpSpPr>
        <p:sp>
          <p:nvSpPr>
            <p:cNvPr id="13" name="object 13"/>
            <p:cNvSpPr/>
            <p:nvPr/>
          </p:nvSpPr>
          <p:spPr>
            <a:xfrm>
              <a:off x="2577083" y="2868167"/>
              <a:ext cx="109855" cy="1786255"/>
            </a:xfrm>
            <a:custGeom>
              <a:avLst/>
              <a:gdLst/>
              <a:ahLst/>
              <a:cxnLst/>
              <a:rect l="l" t="t" r="r" b="b"/>
              <a:pathLst>
                <a:path w="109855" h="1786254">
                  <a:moveTo>
                    <a:pt x="0" y="0"/>
                  </a:moveTo>
                  <a:lnTo>
                    <a:pt x="0" y="1786128"/>
                  </a:lnTo>
                  <a:lnTo>
                    <a:pt x="109855" y="178612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686811" y="4378451"/>
              <a:ext cx="879475" cy="550545"/>
            </a:xfrm>
            <a:custGeom>
              <a:avLst/>
              <a:gdLst/>
              <a:ahLst/>
              <a:cxnLst/>
              <a:rect l="l" t="t" r="r" b="b"/>
              <a:pathLst>
                <a:path w="879475" h="550545">
                  <a:moveTo>
                    <a:pt x="0" y="54991"/>
                  </a:moveTo>
                  <a:lnTo>
                    <a:pt x="4323" y="33593"/>
                  </a:lnTo>
                  <a:lnTo>
                    <a:pt x="16113" y="16113"/>
                  </a:lnTo>
                  <a:lnTo>
                    <a:pt x="33593" y="4323"/>
                  </a:lnTo>
                  <a:lnTo>
                    <a:pt x="54990" y="0"/>
                  </a:lnTo>
                  <a:lnTo>
                    <a:pt x="824357" y="0"/>
                  </a:lnTo>
                  <a:lnTo>
                    <a:pt x="845754" y="4323"/>
                  </a:lnTo>
                  <a:lnTo>
                    <a:pt x="863234" y="16113"/>
                  </a:lnTo>
                  <a:lnTo>
                    <a:pt x="875024" y="33593"/>
                  </a:lnTo>
                  <a:lnTo>
                    <a:pt x="879348" y="54991"/>
                  </a:lnTo>
                  <a:lnTo>
                    <a:pt x="879348" y="495173"/>
                  </a:lnTo>
                  <a:lnTo>
                    <a:pt x="875024" y="516570"/>
                  </a:lnTo>
                  <a:lnTo>
                    <a:pt x="863234" y="534050"/>
                  </a:lnTo>
                  <a:lnTo>
                    <a:pt x="845754" y="545840"/>
                  </a:lnTo>
                  <a:lnTo>
                    <a:pt x="824357" y="550164"/>
                  </a:lnTo>
                  <a:lnTo>
                    <a:pt x="54990" y="550164"/>
                  </a:lnTo>
                  <a:lnTo>
                    <a:pt x="33593" y="545840"/>
                  </a:lnTo>
                  <a:lnTo>
                    <a:pt x="16113" y="534050"/>
                  </a:lnTo>
                  <a:lnTo>
                    <a:pt x="4323" y="516570"/>
                  </a:lnTo>
                  <a:lnTo>
                    <a:pt x="0" y="495173"/>
                  </a:lnTo>
                  <a:lnTo>
                    <a:pt x="0" y="5499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877057" y="4487926"/>
            <a:ext cx="499745" cy="3098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 indent="40640">
              <a:lnSpc>
                <a:spcPts val="1040"/>
              </a:lnSpc>
              <a:spcBef>
                <a:spcPts val="265"/>
              </a:spcBef>
            </a:pPr>
            <a:r>
              <a:rPr dirty="0" sz="1000" spc="-10">
                <a:latin typeface="Trebuchet MS"/>
                <a:cs typeface="Trebuchet MS"/>
              </a:rPr>
              <a:t>Project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</a:t>
            </a:r>
            <a:r>
              <a:rPr dirty="0" sz="1000">
                <a:latin typeface="Trebuchet MS"/>
                <a:cs typeface="Trebuchet MS"/>
              </a:rPr>
              <a:t>a</a:t>
            </a:r>
            <a:r>
              <a:rPr dirty="0" sz="1000" spc="-10">
                <a:latin typeface="Trebuchet MS"/>
                <a:cs typeface="Trebuchet MS"/>
              </a:rPr>
              <a:t>n</a:t>
            </a:r>
            <a:r>
              <a:rPr dirty="0" sz="1000" spc="-5">
                <a:latin typeface="Trebuchet MS"/>
                <a:cs typeface="Trebuchet MS"/>
              </a:rPr>
              <a:t>ag</a:t>
            </a:r>
            <a:r>
              <a:rPr dirty="0" sz="1000" spc="-10">
                <a:latin typeface="Trebuchet MS"/>
                <a:cs typeface="Trebuchet MS"/>
              </a:rPr>
              <a:t>er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70733" y="2861817"/>
            <a:ext cx="1002030" cy="2760980"/>
            <a:chOff x="2570733" y="2861817"/>
            <a:chExt cx="1002030" cy="2760980"/>
          </a:xfrm>
        </p:grpSpPr>
        <p:sp>
          <p:nvSpPr>
            <p:cNvPr id="17" name="object 17"/>
            <p:cNvSpPr/>
            <p:nvPr/>
          </p:nvSpPr>
          <p:spPr>
            <a:xfrm>
              <a:off x="2577083" y="2868167"/>
              <a:ext cx="109855" cy="2473325"/>
            </a:xfrm>
            <a:custGeom>
              <a:avLst/>
              <a:gdLst/>
              <a:ahLst/>
              <a:cxnLst/>
              <a:rect l="l" t="t" r="r" b="b"/>
              <a:pathLst>
                <a:path w="109855" h="2473325">
                  <a:moveTo>
                    <a:pt x="0" y="0"/>
                  </a:moveTo>
                  <a:lnTo>
                    <a:pt x="0" y="2473198"/>
                  </a:lnTo>
                  <a:lnTo>
                    <a:pt x="109855" y="24731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686811" y="5065775"/>
              <a:ext cx="879475" cy="550545"/>
            </a:xfrm>
            <a:custGeom>
              <a:avLst/>
              <a:gdLst/>
              <a:ahLst/>
              <a:cxnLst/>
              <a:rect l="l" t="t" r="r" b="b"/>
              <a:pathLst>
                <a:path w="879475" h="550545">
                  <a:moveTo>
                    <a:pt x="0" y="54991"/>
                  </a:moveTo>
                  <a:lnTo>
                    <a:pt x="4323" y="33593"/>
                  </a:lnTo>
                  <a:lnTo>
                    <a:pt x="16113" y="16113"/>
                  </a:lnTo>
                  <a:lnTo>
                    <a:pt x="33593" y="4323"/>
                  </a:lnTo>
                  <a:lnTo>
                    <a:pt x="54990" y="0"/>
                  </a:lnTo>
                  <a:lnTo>
                    <a:pt x="824357" y="0"/>
                  </a:lnTo>
                  <a:lnTo>
                    <a:pt x="845754" y="4323"/>
                  </a:lnTo>
                  <a:lnTo>
                    <a:pt x="863234" y="16113"/>
                  </a:lnTo>
                  <a:lnTo>
                    <a:pt x="875024" y="33593"/>
                  </a:lnTo>
                  <a:lnTo>
                    <a:pt x="879348" y="54991"/>
                  </a:lnTo>
                  <a:lnTo>
                    <a:pt x="879348" y="495173"/>
                  </a:lnTo>
                  <a:lnTo>
                    <a:pt x="875024" y="516570"/>
                  </a:lnTo>
                  <a:lnTo>
                    <a:pt x="863234" y="534050"/>
                  </a:lnTo>
                  <a:lnTo>
                    <a:pt x="845754" y="545840"/>
                  </a:lnTo>
                  <a:lnTo>
                    <a:pt x="824357" y="550164"/>
                  </a:lnTo>
                  <a:lnTo>
                    <a:pt x="54990" y="550164"/>
                  </a:lnTo>
                  <a:lnTo>
                    <a:pt x="33593" y="545840"/>
                  </a:lnTo>
                  <a:lnTo>
                    <a:pt x="16113" y="534050"/>
                  </a:lnTo>
                  <a:lnTo>
                    <a:pt x="4323" y="516570"/>
                  </a:lnTo>
                  <a:lnTo>
                    <a:pt x="0" y="495173"/>
                  </a:lnTo>
                  <a:lnTo>
                    <a:pt x="0" y="5499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779267" y="5175250"/>
            <a:ext cx="718185" cy="3098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09855" marR="5080" indent="-97790">
              <a:lnSpc>
                <a:spcPts val="1040"/>
              </a:lnSpc>
              <a:spcBef>
                <a:spcPts val="265"/>
              </a:spcBef>
            </a:pPr>
            <a:r>
              <a:rPr dirty="0" sz="1000" spc="-5">
                <a:latin typeface="Trebuchet MS"/>
                <a:cs typeface="Trebuchet MS"/>
              </a:rPr>
              <a:t>Tool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Quality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Manager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42003" y="2318004"/>
            <a:ext cx="1099185" cy="550545"/>
          </a:xfrm>
          <a:custGeom>
            <a:avLst/>
            <a:gdLst/>
            <a:ahLst/>
            <a:cxnLst/>
            <a:rect l="l" t="t" r="r" b="b"/>
            <a:pathLst>
              <a:path w="1099185" h="550544">
                <a:moveTo>
                  <a:pt x="1043813" y="0"/>
                </a:moveTo>
                <a:lnTo>
                  <a:pt x="54991" y="0"/>
                </a:lnTo>
                <a:lnTo>
                  <a:pt x="33593" y="4323"/>
                </a:lnTo>
                <a:lnTo>
                  <a:pt x="16113" y="16113"/>
                </a:lnTo>
                <a:lnTo>
                  <a:pt x="4323" y="33593"/>
                </a:lnTo>
                <a:lnTo>
                  <a:pt x="0" y="54991"/>
                </a:lnTo>
                <a:lnTo>
                  <a:pt x="0" y="495173"/>
                </a:lnTo>
                <a:lnTo>
                  <a:pt x="4323" y="516570"/>
                </a:lnTo>
                <a:lnTo>
                  <a:pt x="16113" y="534050"/>
                </a:lnTo>
                <a:lnTo>
                  <a:pt x="33593" y="545840"/>
                </a:lnTo>
                <a:lnTo>
                  <a:pt x="54991" y="550163"/>
                </a:lnTo>
                <a:lnTo>
                  <a:pt x="1043813" y="550163"/>
                </a:lnTo>
                <a:lnTo>
                  <a:pt x="1065210" y="545840"/>
                </a:lnTo>
                <a:lnTo>
                  <a:pt x="1082690" y="534050"/>
                </a:lnTo>
                <a:lnTo>
                  <a:pt x="1094480" y="516570"/>
                </a:lnTo>
                <a:lnTo>
                  <a:pt x="1098804" y="495173"/>
                </a:lnTo>
                <a:lnTo>
                  <a:pt x="1098804" y="54991"/>
                </a:lnTo>
                <a:lnTo>
                  <a:pt x="1094480" y="33593"/>
                </a:lnTo>
                <a:lnTo>
                  <a:pt x="1082690" y="16113"/>
                </a:lnTo>
                <a:lnTo>
                  <a:pt x="1065210" y="4323"/>
                </a:lnTo>
                <a:lnTo>
                  <a:pt x="104381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025265" y="2393950"/>
            <a:ext cx="732790" cy="36830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86055" marR="5080" indent="-173990">
              <a:lnSpc>
                <a:spcPts val="1260"/>
              </a:lnSpc>
              <a:spcBef>
                <a:spcPts val="290"/>
              </a:spcBef>
            </a:pPr>
            <a:r>
              <a:rPr dirty="0" sz="1200" spc="-5" b="1">
                <a:latin typeface="Trebuchet MS"/>
                <a:cs typeface="Trebuchet MS"/>
              </a:rPr>
              <a:t>Op</a:t>
            </a:r>
            <a:r>
              <a:rPr dirty="0" sz="1200" spc="-10" b="1">
                <a:latin typeface="Trebuchet MS"/>
                <a:cs typeface="Trebuchet MS"/>
              </a:rPr>
              <a:t>e</a:t>
            </a:r>
            <a:r>
              <a:rPr dirty="0" sz="1200" spc="-35" b="1">
                <a:latin typeface="Trebuchet MS"/>
                <a:cs typeface="Trebuchet MS"/>
              </a:rPr>
              <a:t>r</a:t>
            </a:r>
            <a:r>
              <a:rPr dirty="0" sz="1200" spc="-5" b="1">
                <a:latin typeface="Trebuchet MS"/>
                <a:cs typeface="Trebuchet MS"/>
              </a:rPr>
              <a:t>a</a:t>
            </a:r>
            <a:r>
              <a:rPr dirty="0" sz="1200" b="1">
                <a:latin typeface="Trebuchet MS"/>
                <a:cs typeface="Trebuchet MS"/>
              </a:rPr>
              <a:t>t</a:t>
            </a:r>
            <a:r>
              <a:rPr dirty="0" sz="1200" spc="-5" b="1">
                <a:latin typeface="Trebuchet MS"/>
                <a:cs typeface="Trebuchet MS"/>
              </a:rPr>
              <a:t>i</a:t>
            </a:r>
            <a:r>
              <a:rPr dirty="0" sz="1200" spc="5" b="1">
                <a:latin typeface="Trebuchet MS"/>
                <a:cs typeface="Trebuchet MS"/>
              </a:rPr>
              <a:t>o</a:t>
            </a:r>
            <a:r>
              <a:rPr dirty="0" sz="1200" b="1">
                <a:latin typeface="Trebuchet MS"/>
                <a:cs typeface="Trebuchet MS"/>
              </a:rPr>
              <a:t>n  </a:t>
            </a:r>
            <a:r>
              <a:rPr dirty="0" sz="1200" spc="-5" b="1">
                <a:latin typeface="Trebuchet MS"/>
                <a:cs typeface="Trebuchet MS"/>
              </a:rPr>
              <a:t>Head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45382" y="2861817"/>
            <a:ext cx="1002030" cy="698500"/>
            <a:chOff x="3945382" y="2861817"/>
            <a:chExt cx="1002030" cy="698500"/>
          </a:xfrm>
        </p:grpSpPr>
        <p:sp>
          <p:nvSpPr>
            <p:cNvPr id="23" name="object 23"/>
            <p:cNvSpPr/>
            <p:nvPr/>
          </p:nvSpPr>
          <p:spPr>
            <a:xfrm>
              <a:off x="3951732" y="2868167"/>
              <a:ext cx="109855" cy="412750"/>
            </a:xfrm>
            <a:custGeom>
              <a:avLst/>
              <a:gdLst/>
              <a:ahLst/>
              <a:cxnLst/>
              <a:rect l="l" t="t" r="r" b="b"/>
              <a:pathLst>
                <a:path w="109854" h="412750">
                  <a:moveTo>
                    <a:pt x="0" y="0"/>
                  </a:moveTo>
                  <a:lnTo>
                    <a:pt x="0" y="412242"/>
                  </a:lnTo>
                  <a:lnTo>
                    <a:pt x="109854" y="412242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061460" y="3005327"/>
              <a:ext cx="879475" cy="548640"/>
            </a:xfrm>
            <a:custGeom>
              <a:avLst/>
              <a:gdLst/>
              <a:ahLst/>
              <a:cxnLst/>
              <a:rect l="l" t="t" r="r" b="b"/>
              <a:pathLst>
                <a:path w="879475" h="548639">
                  <a:moveTo>
                    <a:pt x="0" y="54863"/>
                  </a:moveTo>
                  <a:lnTo>
                    <a:pt x="4304" y="33486"/>
                  </a:lnTo>
                  <a:lnTo>
                    <a:pt x="16049" y="16049"/>
                  </a:lnTo>
                  <a:lnTo>
                    <a:pt x="33486" y="4304"/>
                  </a:lnTo>
                  <a:lnTo>
                    <a:pt x="54863" y="0"/>
                  </a:lnTo>
                  <a:lnTo>
                    <a:pt x="824484" y="0"/>
                  </a:lnTo>
                  <a:lnTo>
                    <a:pt x="845861" y="4304"/>
                  </a:lnTo>
                  <a:lnTo>
                    <a:pt x="863298" y="16049"/>
                  </a:lnTo>
                  <a:lnTo>
                    <a:pt x="875043" y="33486"/>
                  </a:lnTo>
                  <a:lnTo>
                    <a:pt x="879348" y="54863"/>
                  </a:lnTo>
                  <a:lnTo>
                    <a:pt x="879348" y="493775"/>
                  </a:lnTo>
                  <a:lnTo>
                    <a:pt x="875043" y="515153"/>
                  </a:lnTo>
                  <a:lnTo>
                    <a:pt x="863298" y="532590"/>
                  </a:lnTo>
                  <a:lnTo>
                    <a:pt x="845861" y="544335"/>
                  </a:lnTo>
                  <a:lnTo>
                    <a:pt x="824484" y="548639"/>
                  </a:lnTo>
                  <a:lnTo>
                    <a:pt x="54863" y="548639"/>
                  </a:lnTo>
                  <a:lnTo>
                    <a:pt x="33486" y="544335"/>
                  </a:lnTo>
                  <a:lnTo>
                    <a:pt x="16049" y="532590"/>
                  </a:lnTo>
                  <a:lnTo>
                    <a:pt x="4304" y="515153"/>
                  </a:lnTo>
                  <a:lnTo>
                    <a:pt x="0" y="493775"/>
                  </a:lnTo>
                  <a:lnTo>
                    <a:pt x="0" y="54863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939032" y="3047492"/>
            <a:ext cx="796290" cy="44259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just" marL="344805" marR="5080" indent="-332740">
              <a:lnSpc>
                <a:spcPts val="1040"/>
              </a:lnSpc>
              <a:spcBef>
                <a:spcPts val="260"/>
              </a:spcBef>
            </a:pPr>
            <a:r>
              <a:rPr dirty="0" u="sng" sz="1000" spc="-5">
                <a:uFill>
                  <a:solidFill>
                    <a:srgbClr val="34589C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000" spc="-5">
                <a:uFill>
                  <a:solidFill>
                    <a:srgbClr val="34589C"/>
                  </a:solidFill>
                </a:uFill>
                <a:latin typeface="Trebuchet MS"/>
                <a:cs typeface="Trebuchet MS"/>
              </a:rPr>
              <a:t>  </a:t>
            </a:r>
            <a:r>
              <a:rPr dirty="0" u="sng" sz="1000" spc="-70">
                <a:uFill>
                  <a:solidFill>
                    <a:srgbClr val="34589C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    </a:t>
            </a:r>
            <a:r>
              <a:rPr dirty="0" sz="1000" spc="-6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He</a:t>
            </a:r>
            <a:r>
              <a:rPr dirty="0" sz="1000" spc="-5">
                <a:latin typeface="Trebuchet MS"/>
                <a:cs typeface="Trebuchet MS"/>
              </a:rPr>
              <a:t>ad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  Mo</a:t>
            </a:r>
            <a:r>
              <a:rPr dirty="0" sz="1000" spc="-15">
                <a:latin typeface="Trebuchet MS"/>
                <a:cs typeface="Trebuchet MS"/>
              </a:rPr>
              <a:t>l</a:t>
            </a:r>
            <a:r>
              <a:rPr dirty="0" sz="1000" spc="-10">
                <a:latin typeface="Trebuchet MS"/>
                <a:cs typeface="Trebuchet MS"/>
              </a:rPr>
              <a:t>ding  </a:t>
            </a:r>
            <a:r>
              <a:rPr dirty="0" sz="1000" spc="-5">
                <a:latin typeface="Trebuchet MS"/>
                <a:cs typeface="Trebuchet MS"/>
              </a:rPr>
              <a:t>Section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945382" y="2861817"/>
            <a:ext cx="1002030" cy="1512570"/>
            <a:chOff x="3945382" y="2861817"/>
            <a:chExt cx="1002030" cy="1512570"/>
          </a:xfrm>
        </p:grpSpPr>
        <p:sp>
          <p:nvSpPr>
            <p:cNvPr id="27" name="object 27"/>
            <p:cNvSpPr/>
            <p:nvPr/>
          </p:nvSpPr>
          <p:spPr>
            <a:xfrm>
              <a:off x="3951732" y="2868167"/>
              <a:ext cx="109855" cy="1162685"/>
            </a:xfrm>
            <a:custGeom>
              <a:avLst/>
              <a:gdLst/>
              <a:ahLst/>
              <a:cxnLst/>
              <a:rect l="l" t="t" r="r" b="b"/>
              <a:pathLst>
                <a:path w="109854" h="1162685">
                  <a:moveTo>
                    <a:pt x="0" y="0"/>
                  </a:moveTo>
                  <a:lnTo>
                    <a:pt x="0" y="1162431"/>
                  </a:lnTo>
                  <a:lnTo>
                    <a:pt x="109854" y="1162431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061460" y="3692651"/>
              <a:ext cx="879475" cy="675640"/>
            </a:xfrm>
            <a:custGeom>
              <a:avLst/>
              <a:gdLst/>
              <a:ahLst/>
              <a:cxnLst/>
              <a:rect l="l" t="t" r="r" b="b"/>
              <a:pathLst>
                <a:path w="879475" h="675639">
                  <a:moveTo>
                    <a:pt x="0" y="67564"/>
                  </a:moveTo>
                  <a:lnTo>
                    <a:pt x="5306" y="41255"/>
                  </a:lnTo>
                  <a:lnTo>
                    <a:pt x="19780" y="19780"/>
                  </a:lnTo>
                  <a:lnTo>
                    <a:pt x="41255" y="5306"/>
                  </a:lnTo>
                  <a:lnTo>
                    <a:pt x="67563" y="0"/>
                  </a:lnTo>
                  <a:lnTo>
                    <a:pt x="811784" y="0"/>
                  </a:lnTo>
                  <a:lnTo>
                    <a:pt x="838092" y="5306"/>
                  </a:lnTo>
                  <a:lnTo>
                    <a:pt x="859567" y="19780"/>
                  </a:lnTo>
                  <a:lnTo>
                    <a:pt x="874041" y="41255"/>
                  </a:lnTo>
                  <a:lnTo>
                    <a:pt x="879348" y="67564"/>
                  </a:lnTo>
                  <a:lnTo>
                    <a:pt x="879348" y="607568"/>
                  </a:lnTo>
                  <a:lnTo>
                    <a:pt x="874041" y="633876"/>
                  </a:lnTo>
                  <a:lnTo>
                    <a:pt x="859567" y="655351"/>
                  </a:lnTo>
                  <a:lnTo>
                    <a:pt x="838092" y="669825"/>
                  </a:lnTo>
                  <a:lnTo>
                    <a:pt x="811784" y="675132"/>
                  </a:lnTo>
                  <a:lnTo>
                    <a:pt x="67563" y="675132"/>
                  </a:lnTo>
                  <a:lnTo>
                    <a:pt x="41255" y="669825"/>
                  </a:lnTo>
                  <a:lnTo>
                    <a:pt x="19780" y="655351"/>
                  </a:lnTo>
                  <a:lnTo>
                    <a:pt x="5306" y="633876"/>
                  </a:lnTo>
                  <a:lnTo>
                    <a:pt x="0" y="607568"/>
                  </a:lnTo>
                  <a:lnTo>
                    <a:pt x="0" y="6756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4357878" y="3731514"/>
            <a:ext cx="2882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Trebuchet MS"/>
                <a:cs typeface="Trebuchet MS"/>
              </a:rPr>
              <a:t>PP</a:t>
            </a:r>
            <a:r>
              <a:rPr dirty="0" sz="1000" spc="-5">
                <a:latin typeface="Trebuchet MS"/>
                <a:cs typeface="Trebuchet MS"/>
              </a:rPr>
              <a:t>C,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39032" y="3864102"/>
            <a:ext cx="9048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-5">
                <a:uFill>
                  <a:solidFill>
                    <a:srgbClr val="34589C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000" spc="-5">
                <a:uFill>
                  <a:solidFill>
                    <a:srgbClr val="34589C"/>
                  </a:solidFill>
                </a:uFill>
                <a:latin typeface="Trebuchet MS"/>
                <a:cs typeface="Trebuchet MS"/>
              </a:rPr>
              <a:t>  </a:t>
            </a:r>
            <a:r>
              <a:rPr dirty="0" u="sng" sz="1000" spc="-70">
                <a:uFill>
                  <a:solidFill>
                    <a:srgbClr val="34589C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  </a:t>
            </a:r>
            <a:r>
              <a:rPr dirty="0" sz="1000" spc="-10">
                <a:latin typeface="Trebuchet MS"/>
                <a:cs typeface="Trebuchet MS"/>
              </a:rPr>
              <a:t>Production,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62805" y="3996690"/>
            <a:ext cx="675640" cy="3098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57810" marR="5080" indent="-245745">
              <a:lnSpc>
                <a:spcPts val="1040"/>
              </a:lnSpc>
              <a:spcBef>
                <a:spcPts val="265"/>
              </a:spcBef>
            </a:pPr>
            <a:r>
              <a:rPr dirty="0" sz="1000" spc="-10">
                <a:latin typeface="Trebuchet MS"/>
                <a:cs typeface="Trebuchet MS"/>
              </a:rPr>
              <a:t>Assembly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&amp;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QA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945382" y="2861817"/>
            <a:ext cx="1078230" cy="2199640"/>
            <a:chOff x="3945382" y="2861817"/>
            <a:chExt cx="1078230" cy="2199640"/>
          </a:xfrm>
        </p:grpSpPr>
        <p:sp>
          <p:nvSpPr>
            <p:cNvPr id="33" name="object 33"/>
            <p:cNvSpPr/>
            <p:nvPr/>
          </p:nvSpPr>
          <p:spPr>
            <a:xfrm>
              <a:off x="3951732" y="2868167"/>
              <a:ext cx="109855" cy="1913255"/>
            </a:xfrm>
            <a:custGeom>
              <a:avLst/>
              <a:gdLst/>
              <a:ahLst/>
              <a:cxnLst/>
              <a:rect l="l" t="t" r="r" b="b"/>
              <a:pathLst>
                <a:path w="109854" h="1913254">
                  <a:moveTo>
                    <a:pt x="0" y="0"/>
                  </a:moveTo>
                  <a:lnTo>
                    <a:pt x="0" y="1912747"/>
                  </a:lnTo>
                  <a:lnTo>
                    <a:pt x="109854" y="191274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061460" y="4504944"/>
              <a:ext cx="955675" cy="550545"/>
            </a:xfrm>
            <a:custGeom>
              <a:avLst/>
              <a:gdLst/>
              <a:ahLst/>
              <a:cxnLst/>
              <a:rect l="l" t="t" r="r" b="b"/>
              <a:pathLst>
                <a:path w="955675" h="550545">
                  <a:moveTo>
                    <a:pt x="0" y="54990"/>
                  </a:moveTo>
                  <a:lnTo>
                    <a:pt x="4323" y="33593"/>
                  </a:lnTo>
                  <a:lnTo>
                    <a:pt x="16113" y="16113"/>
                  </a:lnTo>
                  <a:lnTo>
                    <a:pt x="33593" y="4323"/>
                  </a:lnTo>
                  <a:lnTo>
                    <a:pt x="54990" y="0"/>
                  </a:lnTo>
                  <a:lnTo>
                    <a:pt x="900556" y="0"/>
                  </a:lnTo>
                  <a:lnTo>
                    <a:pt x="921954" y="4323"/>
                  </a:lnTo>
                  <a:lnTo>
                    <a:pt x="939434" y="16113"/>
                  </a:lnTo>
                  <a:lnTo>
                    <a:pt x="951224" y="33593"/>
                  </a:lnTo>
                  <a:lnTo>
                    <a:pt x="955548" y="54990"/>
                  </a:lnTo>
                  <a:lnTo>
                    <a:pt x="955548" y="495172"/>
                  </a:lnTo>
                  <a:lnTo>
                    <a:pt x="951224" y="516570"/>
                  </a:lnTo>
                  <a:lnTo>
                    <a:pt x="939434" y="534050"/>
                  </a:lnTo>
                  <a:lnTo>
                    <a:pt x="921954" y="545840"/>
                  </a:lnTo>
                  <a:lnTo>
                    <a:pt x="900556" y="550163"/>
                  </a:lnTo>
                  <a:lnTo>
                    <a:pt x="54990" y="550163"/>
                  </a:lnTo>
                  <a:lnTo>
                    <a:pt x="33593" y="545840"/>
                  </a:lnTo>
                  <a:lnTo>
                    <a:pt x="16113" y="534050"/>
                  </a:lnTo>
                  <a:lnTo>
                    <a:pt x="4323" y="516570"/>
                  </a:lnTo>
                  <a:lnTo>
                    <a:pt x="0" y="495172"/>
                  </a:lnTo>
                  <a:lnTo>
                    <a:pt x="0" y="5499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4167885" y="4680965"/>
            <a:ext cx="7423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Trebuchet MS"/>
                <a:cs typeface="Trebuchet MS"/>
              </a:rPr>
              <a:t>Maintenance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945382" y="2861817"/>
            <a:ext cx="1002030" cy="2887345"/>
            <a:chOff x="3945382" y="2861817"/>
            <a:chExt cx="1002030" cy="2887345"/>
          </a:xfrm>
        </p:grpSpPr>
        <p:sp>
          <p:nvSpPr>
            <p:cNvPr id="37" name="object 37"/>
            <p:cNvSpPr/>
            <p:nvPr/>
          </p:nvSpPr>
          <p:spPr>
            <a:xfrm>
              <a:off x="3951732" y="2868167"/>
              <a:ext cx="109855" cy="2599690"/>
            </a:xfrm>
            <a:custGeom>
              <a:avLst/>
              <a:gdLst/>
              <a:ahLst/>
              <a:cxnLst/>
              <a:rect l="l" t="t" r="r" b="b"/>
              <a:pathLst>
                <a:path w="109854" h="2599690">
                  <a:moveTo>
                    <a:pt x="0" y="0"/>
                  </a:moveTo>
                  <a:lnTo>
                    <a:pt x="0" y="2599690"/>
                  </a:lnTo>
                  <a:lnTo>
                    <a:pt x="109854" y="2599690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061460" y="5192267"/>
              <a:ext cx="879475" cy="550545"/>
            </a:xfrm>
            <a:custGeom>
              <a:avLst/>
              <a:gdLst/>
              <a:ahLst/>
              <a:cxnLst/>
              <a:rect l="l" t="t" r="r" b="b"/>
              <a:pathLst>
                <a:path w="879475" h="550545">
                  <a:moveTo>
                    <a:pt x="0" y="54990"/>
                  </a:moveTo>
                  <a:lnTo>
                    <a:pt x="4323" y="33593"/>
                  </a:lnTo>
                  <a:lnTo>
                    <a:pt x="16113" y="16113"/>
                  </a:lnTo>
                  <a:lnTo>
                    <a:pt x="33593" y="4323"/>
                  </a:lnTo>
                  <a:lnTo>
                    <a:pt x="54990" y="0"/>
                  </a:lnTo>
                  <a:lnTo>
                    <a:pt x="824356" y="0"/>
                  </a:lnTo>
                  <a:lnTo>
                    <a:pt x="845754" y="4323"/>
                  </a:lnTo>
                  <a:lnTo>
                    <a:pt x="863234" y="16113"/>
                  </a:lnTo>
                  <a:lnTo>
                    <a:pt x="875024" y="33593"/>
                  </a:lnTo>
                  <a:lnTo>
                    <a:pt x="879348" y="54990"/>
                  </a:lnTo>
                  <a:lnTo>
                    <a:pt x="879348" y="495147"/>
                  </a:lnTo>
                  <a:lnTo>
                    <a:pt x="875024" y="516559"/>
                  </a:lnTo>
                  <a:lnTo>
                    <a:pt x="863234" y="534047"/>
                  </a:lnTo>
                  <a:lnTo>
                    <a:pt x="845754" y="545839"/>
                  </a:lnTo>
                  <a:lnTo>
                    <a:pt x="824356" y="550163"/>
                  </a:lnTo>
                  <a:lnTo>
                    <a:pt x="54990" y="550163"/>
                  </a:lnTo>
                  <a:lnTo>
                    <a:pt x="33593" y="545839"/>
                  </a:lnTo>
                  <a:lnTo>
                    <a:pt x="16113" y="534047"/>
                  </a:lnTo>
                  <a:lnTo>
                    <a:pt x="4323" y="516559"/>
                  </a:lnTo>
                  <a:lnTo>
                    <a:pt x="0" y="495147"/>
                  </a:lnTo>
                  <a:lnTo>
                    <a:pt x="0" y="5499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4234941" y="5368290"/>
            <a:ext cx="5321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Trebuchet MS"/>
                <a:cs typeface="Trebuchet MS"/>
              </a:rPr>
              <a:t>Purchase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945382" y="2861817"/>
            <a:ext cx="1002030" cy="3574415"/>
            <a:chOff x="3945382" y="2861817"/>
            <a:chExt cx="1002030" cy="3574415"/>
          </a:xfrm>
        </p:grpSpPr>
        <p:sp>
          <p:nvSpPr>
            <p:cNvPr id="41" name="object 41"/>
            <p:cNvSpPr/>
            <p:nvPr/>
          </p:nvSpPr>
          <p:spPr>
            <a:xfrm>
              <a:off x="3951732" y="2868167"/>
              <a:ext cx="109855" cy="3286760"/>
            </a:xfrm>
            <a:custGeom>
              <a:avLst/>
              <a:gdLst/>
              <a:ahLst/>
              <a:cxnLst/>
              <a:rect l="l" t="t" r="r" b="b"/>
              <a:pathLst>
                <a:path w="109854" h="3286760">
                  <a:moveTo>
                    <a:pt x="0" y="0"/>
                  </a:moveTo>
                  <a:lnTo>
                    <a:pt x="0" y="3286696"/>
                  </a:lnTo>
                  <a:lnTo>
                    <a:pt x="109854" y="3286696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061460" y="5879591"/>
              <a:ext cx="879475" cy="550545"/>
            </a:xfrm>
            <a:custGeom>
              <a:avLst/>
              <a:gdLst/>
              <a:ahLst/>
              <a:cxnLst/>
              <a:rect l="l" t="t" r="r" b="b"/>
              <a:pathLst>
                <a:path w="879475" h="550545">
                  <a:moveTo>
                    <a:pt x="0" y="55016"/>
                  </a:moveTo>
                  <a:lnTo>
                    <a:pt x="4323" y="33598"/>
                  </a:lnTo>
                  <a:lnTo>
                    <a:pt x="16113" y="16111"/>
                  </a:lnTo>
                  <a:lnTo>
                    <a:pt x="33593" y="4322"/>
                  </a:lnTo>
                  <a:lnTo>
                    <a:pt x="54990" y="0"/>
                  </a:lnTo>
                  <a:lnTo>
                    <a:pt x="824356" y="0"/>
                  </a:lnTo>
                  <a:lnTo>
                    <a:pt x="845754" y="4322"/>
                  </a:lnTo>
                  <a:lnTo>
                    <a:pt x="863234" y="16111"/>
                  </a:lnTo>
                  <a:lnTo>
                    <a:pt x="875024" y="33598"/>
                  </a:lnTo>
                  <a:lnTo>
                    <a:pt x="879348" y="55016"/>
                  </a:lnTo>
                  <a:lnTo>
                    <a:pt x="879348" y="495147"/>
                  </a:lnTo>
                  <a:lnTo>
                    <a:pt x="875024" y="516559"/>
                  </a:lnTo>
                  <a:lnTo>
                    <a:pt x="863234" y="534047"/>
                  </a:lnTo>
                  <a:lnTo>
                    <a:pt x="845754" y="545839"/>
                  </a:lnTo>
                  <a:lnTo>
                    <a:pt x="824356" y="550164"/>
                  </a:lnTo>
                  <a:lnTo>
                    <a:pt x="54990" y="550164"/>
                  </a:lnTo>
                  <a:lnTo>
                    <a:pt x="33593" y="545839"/>
                  </a:lnTo>
                  <a:lnTo>
                    <a:pt x="16113" y="534047"/>
                  </a:lnTo>
                  <a:lnTo>
                    <a:pt x="4323" y="516559"/>
                  </a:lnTo>
                  <a:lnTo>
                    <a:pt x="0" y="495147"/>
                  </a:lnTo>
                  <a:lnTo>
                    <a:pt x="0" y="55016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4180078" y="6055258"/>
            <a:ext cx="643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Trebuchet MS"/>
                <a:cs typeface="Trebuchet MS"/>
              </a:rPr>
              <a:t>HR/</a:t>
            </a:r>
            <a:r>
              <a:rPr dirty="0" sz="1000" spc="-4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Admin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215128" y="2318004"/>
            <a:ext cx="1099185" cy="550545"/>
          </a:xfrm>
          <a:custGeom>
            <a:avLst/>
            <a:gdLst/>
            <a:ahLst/>
            <a:cxnLst/>
            <a:rect l="l" t="t" r="r" b="b"/>
            <a:pathLst>
              <a:path w="1099185" h="550544">
                <a:moveTo>
                  <a:pt x="1043813" y="0"/>
                </a:moveTo>
                <a:lnTo>
                  <a:pt x="54991" y="0"/>
                </a:lnTo>
                <a:lnTo>
                  <a:pt x="33593" y="4323"/>
                </a:lnTo>
                <a:lnTo>
                  <a:pt x="16113" y="16113"/>
                </a:lnTo>
                <a:lnTo>
                  <a:pt x="4323" y="33593"/>
                </a:lnTo>
                <a:lnTo>
                  <a:pt x="0" y="54991"/>
                </a:lnTo>
                <a:lnTo>
                  <a:pt x="0" y="495173"/>
                </a:lnTo>
                <a:lnTo>
                  <a:pt x="4323" y="516570"/>
                </a:lnTo>
                <a:lnTo>
                  <a:pt x="16113" y="534050"/>
                </a:lnTo>
                <a:lnTo>
                  <a:pt x="33593" y="545840"/>
                </a:lnTo>
                <a:lnTo>
                  <a:pt x="54991" y="550163"/>
                </a:lnTo>
                <a:lnTo>
                  <a:pt x="1043813" y="550163"/>
                </a:lnTo>
                <a:lnTo>
                  <a:pt x="1065210" y="545840"/>
                </a:lnTo>
                <a:lnTo>
                  <a:pt x="1082690" y="534050"/>
                </a:lnTo>
                <a:lnTo>
                  <a:pt x="1094480" y="516570"/>
                </a:lnTo>
                <a:lnTo>
                  <a:pt x="1098804" y="495173"/>
                </a:lnTo>
                <a:lnTo>
                  <a:pt x="1098804" y="54991"/>
                </a:lnTo>
                <a:lnTo>
                  <a:pt x="1094480" y="33593"/>
                </a:lnTo>
                <a:lnTo>
                  <a:pt x="1082690" y="16113"/>
                </a:lnTo>
                <a:lnTo>
                  <a:pt x="1065210" y="4323"/>
                </a:lnTo>
                <a:lnTo>
                  <a:pt x="104381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5286502" y="2314447"/>
            <a:ext cx="955675" cy="52705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2700" marR="5080" indent="-635">
              <a:lnSpc>
                <a:spcPct val="87100"/>
              </a:lnSpc>
              <a:spcBef>
                <a:spcPts val="285"/>
              </a:spcBef>
            </a:pPr>
            <a:r>
              <a:rPr dirty="0" sz="1200" spc="-5" b="1">
                <a:latin typeface="Trebuchet MS"/>
                <a:cs typeface="Trebuchet MS"/>
              </a:rPr>
              <a:t>Marketing</a:t>
            </a:r>
            <a:r>
              <a:rPr dirty="0" sz="1200" b="1">
                <a:latin typeface="Trebuchet MS"/>
                <a:cs typeface="Trebuchet MS"/>
              </a:rPr>
              <a:t> &amp; </a:t>
            </a:r>
            <a:r>
              <a:rPr dirty="0" sz="1200" spc="-35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Business </a:t>
            </a:r>
            <a:r>
              <a:rPr dirty="0" sz="1200" b="1">
                <a:latin typeface="Trebuchet MS"/>
                <a:cs typeface="Trebuchet MS"/>
              </a:rPr>
              <a:t> d</a:t>
            </a:r>
            <a:r>
              <a:rPr dirty="0" sz="1200" spc="-10" b="1">
                <a:latin typeface="Trebuchet MS"/>
                <a:cs typeface="Trebuchet MS"/>
              </a:rPr>
              <a:t>e</a:t>
            </a:r>
            <a:r>
              <a:rPr dirty="0" sz="1200" spc="-5" b="1">
                <a:latin typeface="Trebuchet MS"/>
                <a:cs typeface="Trebuchet MS"/>
              </a:rPr>
              <a:t>ve</a:t>
            </a:r>
            <a:r>
              <a:rPr dirty="0" sz="1200" spc="-10" b="1">
                <a:latin typeface="Trebuchet MS"/>
                <a:cs typeface="Trebuchet MS"/>
              </a:rPr>
              <a:t>l</a:t>
            </a:r>
            <a:r>
              <a:rPr dirty="0" sz="1200" b="1">
                <a:latin typeface="Trebuchet MS"/>
                <a:cs typeface="Trebuchet MS"/>
              </a:rPr>
              <a:t>o</a:t>
            </a:r>
            <a:r>
              <a:rPr dirty="0" sz="1200" spc="-5" b="1">
                <a:latin typeface="Trebuchet MS"/>
                <a:cs typeface="Trebuchet MS"/>
              </a:rPr>
              <a:t>pm</a:t>
            </a:r>
            <a:r>
              <a:rPr dirty="0" sz="1200" spc="-10" b="1">
                <a:latin typeface="Trebuchet MS"/>
                <a:cs typeface="Trebuchet MS"/>
              </a:rPr>
              <a:t>e</a:t>
            </a:r>
            <a:r>
              <a:rPr dirty="0" sz="1200" spc="-5" b="1">
                <a:latin typeface="Trebuchet MS"/>
                <a:cs typeface="Trebuchet MS"/>
              </a:rPr>
              <a:t>nt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434584" y="3005327"/>
            <a:ext cx="879475" cy="548640"/>
          </a:xfrm>
          <a:custGeom>
            <a:avLst/>
            <a:gdLst/>
            <a:ahLst/>
            <a:cxnLst/>
            <a:rect l="l" t="t" r="r" b="b"/>
            <a:pathLst>
              <a:path w="879475" h="548639">
                <a:moveTo>
                  <a:pt x="0" y="54863"/>
                </a:moveTo>
                <a:lnTo>
                  <a:pt x="4304" y="33486"/>
                </a:lnTo>
                <a:lnTo>
                  <a:pt x="16049" y="16049"/>
                </a:lnTo>
                <a:lnTo>
                  <a:pt x="33486" y="4304"/>
                </a:lnTo>
                <a:lnTo>
                  <a:pt x="54863" y="0"/>
                </a:lnTo>
                <a:lnTo>
                  <a:pt x="824483" y="0"/>
                </a:lnTo>
                <a:lnTo>
                  <a:pt x="845861" y="4304"/>
                </a:lnTo>
                <a:lnTo>
                  <a:pt x="863298" y="16049"/>
                </a:lnTo>
                <a:lnTo>
                  <a:pt x="875043" y="33486"/>
                </a:lnTo>
                <a:lnTo>
                  <a:pt x="879348" y="54863"/>
                </a:lnTo>
                <a:lnTo>
                  <a:pt x="879348" y="493775"/>
                </a:lnTo>
                <a:lnTo>
                  <a:pt x="875043" y="515153"/>
                </a:lnTo>
                <a:lnTo>
                  <a:pt x="863298" y="532590"/>
                </a:lnTo>
                <a:lnTo>
                  <a:pt x="845861" y="544335"/>
                </a:lnTo>
                <a:lnTo>
                  <a:pt x="824483" y="548639"/>
                </a:lnTo>
                <a:lnTo>
                  <a:pt x="54863" y="548639"/>
                </a:lnTo>
                <a:lnTo>
                  <a:pt x="33486" y="544335"/>
                </a:lnTo>
                <a:lnTo>
                  <a:pt x="16049" y="532590"/>
                </a:lnTo>
                <a:lnTo>
                  <a:pt x="4304" y="515153"/>
                </a:lnTo>
                <a:lnTo>
                  <a:pt x="0" y="493775"/>
                </a:lnTo>
                <a:lnTo>
                  <a:pt x="0" y="54863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5312155" y="3113912"/>
            <a:ext cx="809625" cy="3098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327660" marR="5080" indent="-315595">
              <a:lnSpc>
                <a:spcPts val="1040"/>
              </a:lnSpc>
              <a:spcBef>
                <a:spcPts val="260"/>
              </a:spcBef>
              <a:tabLst>
                <a:tab pos="354965" algn="l"/>
              </a:tabLst>
            </a:pPr>
            <a:r>
              <a:rPr dirty="0" u="sng" sz="1000" spc="-5">
                <a:uFill>
                  <a:solidFill>
                    <a:srgbClr val="34589C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000" spc="-5">
                <a:uFill>
                  <a:solidFill>
                    <a:srgbClr val="34589C"/>
                  </a:solidFill>
                </a:uFill>
                <a:latin typeface="Trebuchet MS"/>
                <a:cs typeface="Trebuchet MS"/>
              </a:rPr>
              <a:t>  </a:t>
            </a:r>
            <a:r>
              <a:rPr dirty="0" u="sng" sz="1000" spc="-70">
                <a:uFill>
                  <a:solidFill>
                    <a:srgbClr val="34589C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		</a:t>
            </a:r>
            <a:r>
              <a:rPr dirty="0" sz="1000" spc="-5">
                <a:latin typeface="Trebuchet MS"/>
                <a:cs typeface="Trebuchet MS"/>
              </a:rPr>
              <a:t>Sales &amp;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B</a:t>
            </a:r>
            <a:r>
              <a:rPr dirty="0" sz="1000" spc="-10">
                <a:latin typeface="Trebuchet MS"/>
                <a:cs typeface="Trebuchet MS"/>
              </a:rPr>
              <a:t>u</a:t>
            </a:r>
            <a:r>
              <a:rPr dirty="0" sz="1000" spc="-5">
                <a:latin typeface="Trebuchet MS"/>
                <a:cs typeface="Trebuchet MS"/>
              </a:rPr>
              <a:t>si</a:t>
            </a:r>
            <a:r>
              <a:rPr dirty="0" sz="1000" spc="-10">
                <a:latin typeface="Trebuchet MS"/>
                <a:cs typeface="Trebuchet MS"/>
              </a:rPr>
              <a:t>ness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318505" y="2861817"/>
            <a:ext cx="1283970" cy="1386205"/>
            <a:chOff x="5318505" y="2861817"/>
            <a:chExt cx="1283970" cy="1386205"/>
          </a:xfrm>
        </p:grpSpPr>
        <p:sp>
          <p:nvSpPr>
            <p:cNvPr id="49" name="object 49"/>
            <p:cNvSpPr/>
            <p:nvPr/>
          </p:nvSpPr>
          <p:spPr>
            <a:xfrm>
              <a:off x="5324855" y="2868167"/>
              <a:ext cx="109855" cy="1099185"/>
            </a:xfrm>
            <a:custGeom>
              <a:avLst/>
              <a:gdLst/>
              <a:ahLst/>
              <a:cxnLst/>
              <a:rect l="l" t="t" r="r" b="b"/>
              <a:pathLst>
                <a:path w="109854" h="1099185">
                  <a:moveTo>
                    <a:pt x="0" y="0"/>
                  </a:moveTo>
                  <a:lnTo>
                    <a:pt x="0" y="1099185"/>
                  </a:lnTo>
                  <a:lnTo>
                    <a:pt x="109855" y="1099185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434583" y="3692651"/>
              <a:ext cx="1161415" cy="548640"/>
            </a:xfrm>
            <a:custGeom>
              <a:avLst/>
              <a:gdLst/>
              <a:ahLst/>
              <a:cxnLst/>
              <a:rect l="l" t="t" r="r" b="b"/>
              <a:pathLst>
                <a:path w="1161415" h="548639">
                  <a:moveTo>
                    <a:pt x="0" y="54864"/>
                  </a:moveTo>
                  <a:lnTo>
                    <a:pt x="4304" y="33486"/>
                  </a:lnTo>
                  <a:lnTo>
                    <a:pt x="16049" y="16049"/>
                  </a:lnTo>
                  <a:lnTo>
                    <a:pt x="33486" y="4304"/>
                  </a:lnTo>
                  <a:lnTo>
                    <a:pt x="54863" y="0"/>
                  </a:lnTo>
                  <a:lnTo>
                    <a:pt x="1106423" y="0"/>
                  </a:lnTo>
                  <a:lnTo>
                    <a:pt x="1127801" y="4304"/>
                  </a:lnTo>
                  <a:lnTo>
                    <a:pt x="1145238" y="16049"/>
                  </a:lnTo>
                  <a:lnTo>
                    <a:pt x="1156983" y="33486"/>
                  </a:lnTo>
                  <a:lnTo>
                    <a:pt x="1161288" y="54864"/>
                  </a:lnTo>
                  <a:lnTo>
                    <a:pt x="1161288" y="493775"/>
                  </a:lnTo>
                  <a:lnTo>
                    <a:pt x="1156983" y="515153"/>
                  </a:lnTo>
                  <a:lnTo>
                    <a:pt x="1145238" y="532590"/>
                  </a:lnTo>
                  <a:lnTo>
                    <a:pt x="1127801" y="544335"/>
                  </a:lnTo>
                  <a:lnTo>
                    <a:pt x="1106423" y="548640"/>
                  </a:lnTo>
                  <a:lnTo>
                    <a:pt x="54863" y="548640"/>
                  </a:lnTo>
                  <a:lnTo>
                    <a:pt x="33486" y="544335"/>
                  </a:lnTo>
                  <a:lnTo>
                    <a:pt x="16049" y="532590"/>
                  </a:lnTo>
                  <a:lnTo>
                    <a:pt x="4304" y="515153"/>
                  </a:lnTo>
                  <a:lnTo>
                    <a:pt x="0" y="493775"/>
                  </a:lnTo>
                  <a:lnTo>
                    <a:pt x="0" y="5486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5515483" y="3885946"/>
            <a:ext cx="7708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Trebuchet MS"/>
                <a:cs typeface="Trebuchet MS"/>
              </a:rPr>
              <a:t>Development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589776" y="2318004"/>
            <a:ext cx="1099185" cy="550545"/>
          </a:xfrm>
          <a:custGeom>
            <a:avLst/>
            <a:gdLst/>
            <a:ahLst/>
            <a:cxnLst/>
            <a:rect l="l" t="t" r="r" b="b"/>
            <a:pathLst>
              <a:path w="1099184" h="550544">
                <a:moveTo>
                  <a:pt x="1043813" y="0"/>
                </a:moveTo>
                <a:lnTo>
                  <a:pt x="54991" y="0"/>
                </a:lnTo>
                <a:lnTo>
                  <a:pt x="33593" y="4323"/>
                </a:lnTo>
                <a:lnTo>
                  <a:pt x="16113" y="16113"/>
                </a:lnTo>
                <a:lnTo>
                  <a:pt x="4323" y="33593"/>
                </a:lnTo>
                <a:lnTo>
                  <a:pt x="0" y="54991"/>
                </a:lnTo>
                <a:lnTo>
                  <a:pt x="0" y="495173"/>
                </a:lnTo>
                <a:lnTo>
                  <a:pt x="4323" y="516570"/>
                </a:lnTo>
                <a:lnTo>
                  <a:pt x="16113" y="534050"/>
                </a:lnTo>
                <a:lnTo>
                  <a:pt x="33593" y="545840"/>
                </a:lnTo>
                <a:lnTo>
                  <a:pt x="54991" y="550163"/>
                </a:lnTo>
                <a:lnTo>
                  <a:pt x="1043813" y="550163"/>
                </a:lnTo>
                <a:lnTo>
                  <a:pt x="1065210" y="545840"/>
                </a:lnTo>
                <a:lnTo>
                  <a:pt x="1082690" y="534050"/>
                </a:lnTo>
                <a:lnTo>
                  <a:pt x="1094480" y="516570"/>
                </a:lnTo>
                <a:lnTo>
                  <a:pt x="1098803" y="495173"/>
                </a:lnTo>
                <a:lnTo>
                  <a:pt x="1098803" y="54991"/>
                </a:lnTo>
                <a:lnTo>
                  <a:pt x="1094480" y="33593"/>
                </a:lnTo>
                <a:lnTo>
                  <a:pt x="1082690" y="16113"/>
                </a:lnTo>
                <a:lnTo>
                  <a:pt x="1065210" y="4323"/>
                </a:lnTo>
                <a:lnTo>
                  <a:pt x="104381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6730745" y="2393950"/>
            <a:ext cx="816610" cy="36830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38100">
              <a:lnSpc>
                <a:spcPts val="1260"/>
              </a:lnSpc>
              <a:spcBef>
                <a:spcPts val="290"/>
              </a:spcBef>
            </a:pPr>
            <a:r>
              <a:rPr dirty="0" sz="1200" spc="-5" b="1">
                <a:latin typeface="Trebuchet MS"/>
                <a:cs typeface="Trebuchet MS"/>
              </a:rPr>
              <a:t>Finance </a:t>
            </a:r>
            <a:r>
              <a:rPr dirty="0" sz="1200" b="1">
                <a:latin typeface="Trebuchet MS"/>
                <a:cs typeface="Trebuchet MS"/>
              </a:rPr>
              <a:t>&amp; </a:t>
            </a:r>
            <a:r>
              <a:rPr dirty="0" sz="1200" spc="-35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A</a:t>
            </a:r>
            <a:r>
              <a:rPr dirty="0" sz="1200" b="1">
                <a:latin typeface="Trebuchet MS"/>
                <a:cs typeface="Trebuchet MS"/>
              </a:rPr>
              <a:t>c</a:t>
            </a:r>
            <a:r>
              <a:rPr dirty="0" sz="1200" spc="-5" b="1">
                <a:latin typeface="Trebuchet MS"/>
                <a:cs typeface="Trebuchet MS"/>
              </a:rPr>
              <a:t>c</a:t>
            </a:r>
            <a:r>
              <a:rPr dirty="0" sz="1200" b="1">
                <a:latin typeface="Trebuchet MS"/>
                <a:cs typeface="Trebuchet MS"/>
              </a:rPr>
              <a:t>ount</a:t>
            </a:r>
            <a:r>
              <a:rPr dirty="0" sz="1200" spc="-5" b="1">
                <a:latin typeface="Trebuchet MS"/>
                <a:cs typeface="Trebuchet MS"/>
              </a:rPr>
              <a:t>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427220" y="1299972"/>
            <a:ext cx="1373505" cy="568960"/>
          </a:xfrm>
          <a:custGeom>
            <a:avLst/>
            <a:gdLst/>
            <a:ahLst/>
            <a:cxnLst/>
            <a:rect l="l" t="t" r="r" b="b"/>
            <a:pathLst>
              <a:path w="1373504" h="568960">
                <a:moveTo>
                  <a:pt x="0" y="56895"/>
                </a:moveTo>
                <a:lnTo>
                  <a:pt x="4460" y="34718"/>
                </a:lnTo>
                <a:lnTo>
                  <a:pt x="16637" y="16637"/>
                </a:lnTo>
                <a:lnTo>
                  <a:pt x="34718" y="4460"/>
                </a:lnTo>
                <a:lnTo>
                  <a:pt x="56895" y="0"/>
                </a:lnTo>
                <a:lnTo>
                  <a:pt x="1316227" y="0"/>
                </a:lnTo>
                <a:lnTo>
                  <a:pt x="1338405" y="4460"/>
                </a:lnTo>
                <a:lnTo>
                  <a:pt x="1356487" y="16637"/>
                </a:lnTo>
                <a:lnTo>
                  <a:pt x="1368663" y="34718"/>
                </a:lnTo>
                <a:lnTo>
                  <a:pt x="1373124" y="56895"/>
                </a:lnTo>
                <a:lnTo>
                  <a:pt x="1373124" y="511555"/>
                </a:lnTo>
                <a:lnTo>
                  <a:pt x="1368663" y="533733"/>
                </a:lnTo>
                <a:lnTo>
                  <a:pt x="1356487" y="551814"/>
                </a:lnTo>
                <a:lnTo>
                  <a:pt x="1338405" y="563991"/>
                </a:lnTo>
                <a:lnTo>
                  <a:pt x="1316227" y="568451"/>
                </a:lnTo>
                <a:lnTo>
                  <a:pt x="56895" y="568451"/>
                </a:lnTo>
                <a:lnTo>
                  <a:pt x="34718" y="563991"/>
                </a:lnTo>
                <a:lnTo>
                  <a:pt x="16637" y="551814"/>
                </a:lnTo>
                <a:lnTo>
                  <a:pt x="4460" y="533733"/>
                </a:lnTo>
                <a:lnTo>
                  <a:pt x="0" y="511555"/>
                </a:lnTo>
                <a:lnTo>
                  <a:pt x="0" y="56895"/>
                </a:lnTo>
                <a:close/>
              </a:path>
            </a:pathLst>
          </a:custGeom>
          <a:ln w="12699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4441888" y="1321435"/>
            <a:ext cx="1344295" cy="4883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309245" marR="223520" indent="-80010">
              <a:lnSpc>
                <a:spcPts val="1730"/>
              </a:lnSpc>
              <a:spcBef>
                <a:spcPts val="310"/>
              </a:spcBef>
            </a:pPr>
            <a:r>
              <a:rPr dirty="0" sz="1600" b="1">
                <a:latin typeface="Times New Roman"/>
                <a:cs typeface="Times New Roman"/>
              </a:rPr>
              <a:t>Ma</a:t>
            </a:r>
            <a:r>
              <a:rPr dirty="0" sz="1600" spc="-5" b="1">
                <a:latin typeface="Times New Roman"/>
                <a:cs typeface="Times New Roman"/>
              </a:rPr>
              <a:t>n</a:t>
            </a:r>
            <a:r>
              <a:rPr dirty="0" sz="1600" b="1">
                <a:latin typeface="Times New Roman"/>
                <a:cs typeface="Times New Roman"/>
              </a:rPr>
              <a:t>a</a:t>
            </a:r>
            <a:r>
              <a:rPr dirty="0" sz="1600" b="1">
                <a:latin typeface="Times New Roman"/>
                <a:cs typeface="Times New Roman"/>
              </a:rPr>
              <a:t>g</a:t>
            </a:r>
            <a:r>
              <a:rPr dirty="0" sz="1600" spc="-5" b="1">
                <a:latin typeface="Times New Roman"/>
                <a:cs typeface="Times New Roman"/>
              </a:rPr>
              <a:t>ing  </a:t>
            </a:r>
            <a:r>
              <a:rPr dirty="0" sz="1600" spc="-5" b="1">
                <a:latin typeface="Times New Roman"/>
                <a:cs typeface="Times New Roman"/>
              </a:rPr>
              <a:t>Director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790444" y="1828800"/>
            <a:ext cx="4392295" cy="546735"/>
          </a:xfrm>
          <a:custGeom>
            <a:avLst/>
            <a:gdLst/>
            <a:ahLst/>
            <a:cxnLst/>
            <a:rect l="l" t="t" r="r" b="b"/>
            <a:pathLst>
              <a:path w="4392295" h="546735">
                <a:moveTo>
                  <a:pt x="2322576" y="0"/>
                </a:moveTo>
                <a:lnTo>
                  <a:pt x="2322576" y="295783"/>
                </a:lnTo>
              </a:path>
              <a:path w="4392295" h="546735">
                <a:moveTo>
                  <a:pt x="0" y="286512"/>
                </a:moveTo>
                <a:lnTo>
                  <a:pt x="4391025" y="296037"/>
                </a:lnTo>
              </a:path>
              <a:path w="4392295" h="546735">
                <a:moveTo>
                  <a:pt x="2923032" y="297179"/>
                </a:moveTo>
                <a:lnTo>
                  <a:pt x="2923032" y="491109"/>
                </a:lnTo>
              </a:path>
              <a:path w="4392295" h="546735">
                <a:moveTo>
                  <a:pt x="1187195" y="297179"/>
                </a:moveTo>
                <a:lnTo>
                  <a:pt x="1187195" y="491109"/>
                </a:lnTo>
              </a:path>
              <a:path w="4392295" h="546735">
                <a:moveTo>
                  <a:pt x="4392167" y="295655"/>
                </a:moveTo>
                <a:lnTo>
                  <a:pt x="4392167" y="546735"/>
                </a:lnTo>
              </a:path>
              <a:path w="4392295" h="546735">
                <a:moveTo>
                  <a:pt x="0" y="295655"/>
                </a:moveTo>
                <a:lnTo>
                  <a:pt x="0" y="489585"/>
                </a:lnTo>
              </a:path>
            </a:pathLst>
          </a:custGeom>
          <a:ln w="1778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7" name="object 57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1" name="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3669029" y="306451"/>
            <a:ext cx="43516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ORGANIZATIONAL</a:t>
            </a:r>
            <a:r>
              <a:rPr dirty="0" u="heavy" sz="2400" spc="-3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CHART</a:t>
            </a:r>
            <a:endParaRPr sz="2400"/>
          </a:p>
        </p:txBody>
      </p:sp>
      <p:sp>
        <p:nvSpPr>
          <p:cNvPr id="64" name="object 64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6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2240279"/>
            <a:ext cx="1384553" cy="16603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17921" y="2663190"/>
            <a:ext cx="861694" cy="77216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 marL="12700" marR="5080" indent="1270">
              <a:lnSpc>
                <a:spcPts val="1860"/>
              </a:lnSpc>
              <a:spcBef>
                <a:spcPts val="409"/>
              </a:spcBef>
            </a:pPr>
            <a:r>
              <a:rPr dirty="0" sz="1800" spc="-70" b="1">
                <a:solidFill>
                  <a:srgbClr val="FFFFFF"/>
                </a:solidFill>
                <a:latin typeface="Times New Roman"/>
                <a:cs typeface="Times New Roman"/>
              </a:rPr>
              <a:t>Total </a:t>
            </a:r>
            <a:r>
              <a:rPr dirty="0" sz="18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-4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-2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gt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h  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226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8827" y="3886200"/>
            <a:ext cx="5126355" cy="1642110"/>
            <a:chOff x="528827" y="3886200"/>
            <a:chExt cx="5126355" cy="16421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4" y="3886200"/>
              <a:ext cx="4441698" cy="3680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827" y="4238243"/>
              <a:ext cx="1386078" cy="129006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2873" y="4536084"/>
            <a:ext cx="75882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7495" marR="5080" indent="-265430">
              <a:lnSpc>
                <a:spcPct val="12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lding 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70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98192" y="3886200"/>
            <a:ext cx="3356610" cy="1642110"/>
            <a:chOff x="2298192" y="3886200"/>
            <a:chExt cx="3356610" cy="164211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2468" y="3886200"/>
              <a:ext cx="2672334" cy="3680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8192" y="4238243"/>
              <a:ext cx="1386078" cy="129006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655189" y="4536084"/>
            <a:ext cx="67373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0" marR="5080" indent="-222885">
              <a:lnSpc>
                <a:spcPct val="120000"/>
              </a:lnSpc>
              <a:spcBef>
                <a:spcPts val="100"/>
              </a:spcBef>
            </a:pPr>
            <a:r>
              <a:rPr dirty="0" sz="1600" spc="-15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ooling 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32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67555" y="3886200"/>
            <a:ext cx="1587500" cy="1642110"/>
            <a:chOff x="4067555" y="3886200"/>
            <a:chExt cx="1587500" cy="164211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1831" y="3886200"/>
              <a:ext cx="902982" cy="3680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7555" y="4238243"/>
              <a:ext cx="1386077" cy="129006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367021" y="4480305"/>
            <a:ext cx="792480" cy="77216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 marL="12065" marR="5080" indent="-1270">
              <a:lnSpc>
                <a:spcPts val="1660"/>
              </a:lnSpc>
              <a:spcBef>
                <a:spcPts val="365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Sales &amp;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Disp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tch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35752" y="3886200"/>
            <a:ext cx="1587500" cy="1642110"/>
            <a:chOff x="5635752" y="3886200"/>
            <a:chExt cx="1587500" cy="164211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5752" y="3886200"/>
              <a:ext cx="902982" cy="3680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6920" y="4238243"/>
              <a:ext cx="1386077" cy="129006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103111" y="4536084"/>
            <a:ext cx="85661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6390" marR="5080" indent="-314325">
              <a:lnSpc>
                <a:spcPct val="12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Ass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600" spc="-30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bly 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35752" y="3886200"/>
            <a:ext cx="3356610" cy="1642110"/>
            <a:chOff x="5635752" y="3886200"/>
            <a:chExt cx="3356610" cy="164211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35752" y="3886200"/>
              <a:ext cx="2672333" cy="3680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06284" y="4238243"/>
              <a:ext cx="1386077" cy="129006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962645" y="4536084"/>
            <a:ext cx="678815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6220" marR="5080" indent="-224154">
              <a:lnSpc>
                <a:spcPct val="120000"/>
              </a:lnSpc>
              <a:spcBef>
                <a:spcPts val="100"/>
              </a:spcBef>
            </a:pPr>
            <a:r>
              <a:rPr dirty="0" sz="1600" spc="-15" b="1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ua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lity 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635752" y="3886200"/>
            <a:ext cx="5126355" cy="1642110"/>
            <a:chOff x="5635752" y="3886200"/>
            <a:chExt cx="5126355" cy="164211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35752" y="3886200"/>
              <a:ext cx="4441698" cy="36804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75648" y="4238243"/>
              <a:ext cx="1386077" cy="129006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650094" y="4333697"/>
            <a:ext cx="843915" cy="772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789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Admin</a:t>
            </a:r>
            <a:r>
              <a:rPr dirty="0" sz="1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789"/>
              </a:lnSpc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Others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84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39711" y="2199132"/>
            <a:ext cx="1503045" cy="751840"/>
          </a:xfrm>
          <a:custGeom>
            <a:avLst/>
            <a:gdLst/>
            <a:ahLst/>
            <a:cxnLst/>
            <a:rect l="l" t="t" r="r" b="b"/>
            <a:pathLst>
              <a:path w="1503045" h="751839">
                <a:moveTo>
                  <a:pt x="1427480" y="0"/>
                </a:moveTo>
                <a:lnTo>
                  <a:pt x="75184" y="0"/>
                </a:lnTo>
                <a:lnTo>
                  <a:pt x="45916" y="5907"/>
                </a:lnTo>
                <a:lnTo>
                  <a:pt x="22018" y="22018"/>
                </a:lnTo>
                <a:lnTo>
                  <a:pt x="5907" y="45916"/>
                </a:lnTo>
                <a:lnTo>
                  <a:pt x="0" y="75183"/>
                </a:lnTo>
                <a:lnTo>
                  <a:pt x="0" y="676147"/>
                </a:lnTo>
                <a:lnTo>
                  <a:pt x="5907" y="705415"/>
                </a:lnTo>
                <a:lnTo>
                  <a:pt x="22018" y="729313"/>
                </a:lnTo>
                <a:lnTo>
                  <a:pt x="45916" y="745424"/>
                </a:lnTo>
                <a:lnTo>
                  <a:pt x="75184" y="751331"/>
                </a:lnTo>
                <a:lnTo>
                  <a:pt x="1427480" y="751331"/>
                </a:lnTo>
                <a:lnTo>
                  <a:pt x="1456747" y="745424"/>
                </a:lnTo>
                <a:lnTo>
                  <a:pt x="1480645" y="729313"/>
                </a:lnTo>
                <a:lnTo>
                  <a:pt x="1496756" y="705415"/>
                </a:lnTo>
                <a:lnTo>
                  <a:pt x="1502664" y="676147"/>
                </a:lnTo>
                <a:lnTo>
                  <a:pt x="1502664" y="75183"/>
                </a:lnTo>
                <a:lnTo>
                  <a:pt x="1496756" y="45916"/>
                </a:lnTo>
                <a:lnTo>
                  <a:pt x="1480645" y="22018"/>
                </a:lnTo>
                <a:lnTo>
                  <a:pt x="1456747" y="5907"/>
                </a:lnTo>
                <a:lnTo>
                  <a:pt x="142748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256526" y="2416301"/>
            <a:ext cx="6705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84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39711" y="3063239"/>
            <a:ext cx="1503045" cy="751840"/>
          </a:xfrm>
          <a:custGeom>
            <a:avLst/>
            <a:gdLst/>
            <a:ahLst/>
            <a:cxnLst/>
            <a:rect l="l" t="t" r="r" b="b"/>
            <a:pathLst>
              <a:path w="1503045" h="751839">
                <a:moveTo>
                  <a:pt x="1427480" y="0"/>
                </a:moveTo>
                <a:lnTo>
                  <a:pt x="75184" y="0"/>
                </a:lnTo>
                <a:lnTo>
                  <a:pt x="45916" y="5907"/>
                </a:lnTo>
                <a:lnTo>
                  <a:pt x="22018" y="22018"/>
                </a:lnTo>
                <a:lnTo>
                  <a:pt x="5907" y="45916"/>
                </a:lnTo>
                <a:lnTo>
                  <a:pt x="0" y="75184"/>
                </a:lnTo>
                <a:lnTo>
                  <a:pt x="0" y="676148"/>
                </a:lnTo>
                <a:lnTo>
                  <a:pt x="5907" y="705415"/>
                </a:lnTo>
                <a:lnTo>
                  <a:pt x="22018" y="729313"/>
                </a:lnTo>
                <a:lnTo>
                  <a:pt x="45916" y="745424"/>
                </a:lnTo>
                <a:lnTo>
                  <a:pt x="75184" y="751332"/>
                </a:lnTo>
                <a:lnTo>
                  <a:pt x="1427480" y="751332"/>
                </a:lnTo>
                <a:lnTo>
                  <a:pt x="1456747" y="745424"/>
                </a:lnTo>
                <a:lnTo>
                  <a:pt x="1480645" y="729313"/>
                </a:lnTo>
                <a:lnTo>
                  <a:pt x="1496756" y="705415"/>
                </a:lnTo>
                <a:lnTo>
                  <a:pt x="1502664" y="676148"/>
                </a:lnTo>
                <a:lnTo>
                  <a:pt x="1502664" y="75184"/>
                </a:lnTo>
                <a:lnTo>
                  <a:pt x="1496756" y="45916"/>
                </a:lnTo>
                <a:lnTo>
                  <a:pt x="1480645" y="22018"/>
                </a:lnTo>
                <a:lnTo>
                  <a:pt x="1456747" y="5907"/>
                </a:lnTo>
                <a:lnTo>
                  <a:pt x="142748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050785" y="3280664"/>
            <a:ext cx="1082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Workers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142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89320" y="2575560"/>
            <a:ext cx="849630" cy="808990"/>
          </a:xfrm>
          <a:custGeom>
            <a:avLst/>
            <a:gdLst/>
            <a:ahLst/>
            <a:cxnLst/>
            <a:rect l="l" t="t" r="r" b="b"/>
            <a:pathLst>
              <a:path w="849629" h="808989">
                <a:moveTo>
                  <a:pt x="0" y="353694"/>
                </a:moveTo>
                <a:lnTo>
                  <a:pt x="849502" y="0"/>
                </a:lnTo>
              </a:path>
              <a:path w="849629" h="808989">
                <a:moveTo>
                  <a:pt x="0" y="374903"/>
                </a:moveTo>
                <a:lnTo>
                  <a:pt x="849502" y="808481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344424" y="115823"/>
            <a:ext cx="2781300" cy="929640"/>
            <a:chOff x="344424" y="115823"/>
            <a:chExt cx="2781300" cy="929640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424" y="115823"/>
              <a:ext cx="979932" cy="9296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1402" y="148589"/>
              <a:ext cx="1799844" cy="85801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311402" y="148589"/>
              <a:ext cx="1800225" cy="858519"/>
            </a:xfrm>
            <a:custGeom>
              <a:avLst/>
              <a:gdLst/>
              <a:ahLst/>
              <a:cxnLst/>
              <a:rect l="l" t="t" r="r" b="b"/>
              <a:pathLst>
                <a:path w="1800225" h="858519">
                  <a:moveTo>
                    <a:pt x="0" y="858011"/>
                  </a:moveTo>
                  <a:lnTo>
                    <a:pt x="1799844" y="858011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77071" y="71627"/>
            <a:ext cx="1723644" cy="93421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70844" y="260283"/>
            <a:ext cx="1106462" cy="661571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144771" y="306451"/>
            <a:ext cx="334645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uFill>
                  <a:solidFill>
                    <a:srgbClr val="001F5F"/>
                  </a:solidFill>
                </a:uFill>
              </a:rPr>
              <a:t>TOTAL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STRENGHT </a:t>
            </a:r>
            <a:r>
              <a:rPr dirty="0" sz="2400" spc="-10"/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DEPARTMENT</a:t>
            </a:r>
            <a:r>
              <a:rPr dirty="0" u="heavy" sz="2400" spc="-85">
                <a:uFill>
                  <a:solidFill>
                    <a:srgbClr val="001F5F"/>
                  </a:solidFill>
                </a:uFill>
              </a:rPr>
              <a:t> </a:t>
            </a:r>
            <a:r>
              <a:rPr dirty="0" u="heavy" sz="2400" spc="-15">
                <a:uFill>
                  <a:solidFill>
                    <a:srgbClr val="001F5F"/>
                  </a:solidFill>
                </a:uFill>
              </a:rPr>
              <a:t>WISE</a:t>
            </a:r>
            <a:endParaRPr sz="2400"/>
          </a:p>
        </p:txBody>
      </p:sp>
      <p:sp>
        <p:nvSpPr>
          <p:cNvPr id="40" name="object 40"/>
          <p:cNvSpPr txBox="1"/>
          <p:nvPr/>
        </p:nvSpPr>
        <p:spPr>
          <a:xfrm>
            <a:off x="103123" y="6593443"/>
            <a:ext cx="1806575" cy="222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u="heavy" sz="1400" spc="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  <a:hlinkClick r:id="rId16"/>
              </a:rPr>
              <a:t>www.anilplastics.com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Anil Platics</dc:creator>
  <dc:title>PowerPoint Presentation</dc:title>
  <dcterms:created xsi:type="dcterms:W3CDTF">2024-01-25T12:31:16Z</dcterms:created>
  <dcterms:modified xsi:type="dcterms:W3CDTF">2024-01-25T12:31:16Z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2023-12-28T00:00:00Z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2024-01-25T00:00:00Z</vt:filetime>
  </property>
</Properties>
</file>